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57" r:id="rId5"/>
    <p:sldId id="259" r:id="rId6"/>
    <p:sldId id="27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gemann, Susan" initials="SS" lastIdx="25" clrIdx="0"/>
  <p:cmAuthor id="2" name="Lou Bradley" initials="LB" lastIdx="4" clrIdx="1">
    <p:extLst>
      <p:ext uri="{19B8F6BF-5375-455C-9EA6-DF929625EA0E}">
        <p15:presenceInfo xmlns:p15="http://schemas.microsoft.com/office/powerpoint/2012/main" userId="S::lbradley@archmi.com::82016d5f-826d-4485-9ad1-241bac678c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595959"/>
    <a:srgbClr val="009CA6"/>
    <a:srgbClr val="0054BB"/>
    <a:srgbClr val="DFD1A7"/>
    <a:srgbClr val="E9D1A7"/>
    <a:srgbClr val="00A9B7"/>
    <a:srgbClr val="1C2B39"/>
    <a:srgbClr val="1C351B"/>
    <a:srgbClr val="F0E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0" autoAdjust="0"/>
    <p:restoredTop sz="94668" autoAdjust="0"/>
  </p:normalViewPr>
  <p:slideViewPr>
    <p:cSldViewPr>
      <p:cViewPr varScale="1">
        <p:scale>
          <a:sx n="103" d="100"/>
          <a:sy n="103" d="100"/>
        </p:scale>
        <p:origin x="105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6F8C7-FE1A-48E0-9001-C42CA7C2CA38}" type="datetimeFigureOut">
              <a:rPr lang="en-US" smtClean="0"/>
              <a:t>8/21/2020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80C05-A07F-4D19-A3C1-5BB0547DCE42}" type="slidenum">
              <a:rPr lang="en-US" smtClean="0"/>
              <a:t>‹#›</a:t>
            </a:fld>
            <a:endParaRPr lang="en-US"/>
          </a:p>
        </p:txBody>
      </p:sp>
    </p:spTree>
    <p:extLst>
      <p:ext uri="{BB962C8B-B14F-4D97-AF65-F5344CB8AC3E}">
        <p14:creationId xmlns:p14="http://schemas.microsoft.com/office/powerpoint/2010/main" val="49538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0C05-A07F-4D19-A3C1-5BB0547DCE42}" type="slidenum">
              <a:rPr lang="en-US" smtClean="0"/>
              <a:t>2</a:t>
            </a:fld>
            <a:endParaRPr lang="en-US"/>
          </a:p>
        </p:txBody>
      </p:sp>
    </p:spTree>
    <p:extLst>
      <p:ext uri="{BB962C8B-B14F-4D97-AF65-F5344CB8AC3E}">
        <p14:creationId xmlns:p14="http://schemas.microsoft.com/office/powerpoint/2010/main" val="294058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80C05-A07F-4D19-A3C1-5BB0547DCE42}" type="slidenum">
              <a:rPr lang="en-US" smtClean="0"/>
              <a:t>26</a:t>
            </a:fld>
            <a:endParaRPr lang="en-US"/>
          </a:p>
        </p:txBody>
      </p:sp>
    </p:spTree>
    <p:extLst>
      <p:ext uri="{BB962C8B-B14F-4D97-AF65-F5344CB8AC3E}">
        <p14:creationId xmlns:p14="http://schemas.microsoft.com/office/powerpoint/2010/main" val="2940582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563880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EB230C-0D21-4575-A0C4-BBD43E3698E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62A9DE9C-7271-4806-A511-7182E4FCC2D8}" type="slidenum">
              <a:rPr lang="en-US" smtClean="0"/>
              <a:pPr/>
              <a:t>‹#›</a:t>
            </a:fld>
            <a:endParaRPr lang="en-US" dirty="0"/>
          </a:p>
        </p:txBody>
      </p:sp>
      <p:sp>
        <p:nvSpPr>
          <p:cNvPr id="14" name="Picture Placeholder 13"/>
          <p:cNvSpPr>
            <a:spLocks noGrp="1"/>
          </p:cNvSpPr>
          <p:nvPr>
            <p:ph type="pic" sz="quarter" idx="13"/>
          </p:nvPr>
        </p:nvSpPr>
        <p:spPr>
          <a:xfrm>
            <a:off x="914400" y="838200"/>
            <a:ext cx="2819400" cy="1295400"/>
          </a:xfrm>
        </p:spPr>
        <p:txBody>
          <a:bodyPr/>
          <a:lstStyle/>
          <a:p>
            <a:endParaRPr lang="en-US"/>
          </a:p>
        </p:txBody>
      </p:sp>
    </p:spTree>
    <p:extLst>
      <p:ext uri="{BB962C8B-B14F-4D97-AF65-F5344CB8AC3E}">
        <p14:creationId xmlns:p14="http://schemas.microsoft.com/office/powerpoint/2010/main" val="76609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B230C-0D21-4575-A0C4-BBD43E3698E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179299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B230C-0D21-4575-A0C4-BBD43E3698E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6463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62A872-0176-4A5B-BBB2-2FFC35427E4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135802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2A872-0176-4A5B-BBB2-2FFC35427E4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277915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2A872-0176-4A5B-BBB2-2FFC35427E4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82604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62A872-0176-4A5B-BBB2-2FFC35427E4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247725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62A872-0176-4A5B-BBB2-2FFC35427E46}"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1100808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2A872-0176-4A5B-BBB2-2FFC35427E46}"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3298335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2A872-0176-4A5B-BBB2-2FFC35427E46}"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106611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2A872-0176-4A5B-BBB2-2FFC35427E4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295143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5638800"/>
            <a:ext cx="9144000" cy="6858000"/>
          </a:xfrm>
          <a:prstGeom prst="rect">
            <a:avLst/>
          </a:prstGeom>
        </p:spPr>
      </p:pic>
      <p:sp>
        <p:nvSpPr>
          <p:cNvPr id="2" name="Title 1"/>
          <p:cNvSpPr>
            <a:spLocks noGrp="1"/>
          </p:cNvSpPr>
          <p:nvPr>
            <p:ph type="title"/>
          </p:nvPr>
        </p:nvSpPr>
        <p:spPr>
          <a:xfrm>
            <a:off x="304800" y="0"/>
            <a:ext cx="6400800" cy="1066800"/>
          </a:xfrm>
          <a:prstGeom prst="rect">
            <a:avLst/>
          </a:prstGeom>
        </p:spPr>
        <p:txBody>
          <a:bodyPr anchor="ctr"/>
          <a:lstStyle>
            <a:lvl1pPr algn="l">
              <a:defRPr sz="2800" b="1">
                <a:solidFill>
                  <a:srgbClr val="0057B8"/>
                </a:solidFill>
              </a:defRPr>
            </a:lvl1pPr>
          </a:lstStyle>
          <a:p>
            <a:r>
              <a:rPr lang="en-US" dirty="0"/>
              <a:t>Click to edit Master title style</a:t>
            </a:r>
          </a:p>
        </p:txBody>
      </p:sp>
      <p:sp>
        <p:nvSpPr>
          <p:cNvPr id="10" name="Text Placeholder 2"/>
          <p:cNvSpPr>
            <a:spLocks noGrp="1"/>
          </p:cNvSpPr>
          <p:nvPr>
            <p:ph idx="1"/>
          </p:nvPr>
        </p:nvSpPr>
        <p:spPr>
          <a:xfrm>
            <a:off x="304800" y="1447800"/>
            <a:ext cx="8382000" cy="4678363"/>
          </a:xfrm>
          <a:prstGeom prst="rect">
            <a:avLst/>
          </a:prstGeom>
        </p:spPr>
        <p:txBody>
          <a:bodyPr vert="horz" lIns="91440" tIns="45720" rIns="91440" bIns="45720" rtlCol="0">
            <a:normAutofit/>
          </a:bodyPr>
          <a:lstStyle>
            <a:lvl1pPr marL="342900" indent="-3429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70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2A872-0176-4A5B-BBB2-2FFC35427E4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161492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2A872-0176-4A5B-BBB2-2FFC35427E4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3544640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2A872-0176-4A5B-BBB2-2FFC35427E4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E6A0-6C86-47BD-A8B2-FEC2BBBA9B2F}" type="slidenum">
              <a:rPr lang="en-US" smtClean="0"/>
              <a:t>‹#›</a:t>
            </a:fld>
            <a:endParaRPr lang="en-US"/>
          </a:p>
        </p:txBody>
      </p:sp>
    </p:spTree>
    <p:extLst>
      <p:ext uri="{BB962C8B-B14F-4D97-AF65-F5344CB8AC3E}">
        <p14:creationId xmlns:p14="http://schemas.microsoft.com/office/powerpoint/2010/main" val="252625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B230C-0D21-4575-A0C4-BBD43E3698E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263199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EB230C-0D21-4575-A0C4-BBD43E3698E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84239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EB230C-0D21-4575-A0C4-BBD43E3698EE}"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367557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8EB230C-0D21-4575-A0C4-BBD43E3698EE}"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331495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B230C-0D21-4575-A0C4-BBD43E3698EE}"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253809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B230C-0D21-4575-A0C4-BBD43E3698E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214246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B230C-0D21-4575-A0C4-BBD43E3698E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9DE9C-7271-4806-A511-7182E4FCC2D8}" type="slidenum">
              <a:rPr lang="en-US" smtClean="0"/>
              <a:t>‹#›</a:t>
            </a:fld>
            <a:endParaRPr lang="en-US"/>
          </a:p>
        </p:txBody>
      </p:sp>
    </p:spTree>
    <p:extLst>
      <p:ext uri="{BB962C8B-B14F-4D97-AF65-F5344CB8AC3E}">
        <p14:creationId xmlns:p14="http://schemas.microsoft.com/office/powerpoint/2010/main" val="397667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B230C-0D21-4575-A0C4-BBD43E3698EE}" type="datetimeFigureOut">
              <a:rPr lang="en-US" smtClean="0"/>
              <a:t>8/21/2020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9DE9C-7271-4806-A511-7182E4FCC2D8}" type="slidenum">
              <a:rPr lang="en-US" smtClean="0"/>
              <a:t>‹#›</a:t>
            </a:fld>
            <a:endParaRPr lang="en-US" dirty="0"/>
          </a:p>
        </p:txBody>
      </p:sp>
      <p:sp>
        <p:nvSpPr>
          <p:cNvPr id="9" name="Title 1"/>
          <p:cNvSpPr txBox="1">
            <a:spLocks/>
          </p:cNvSpPr>
          <p:nvPr userDrawn="1"/>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endParaRPr lang="en-US" sz="2800" dirty="0">
              <a:solidFill>
                <a:srgbClr val="0070C0"/>
              </a:solidFill>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15000" y="351996"/>
            <a:ext cx="3107142" cy="410004"/>
          </a:xfrm>
          <a:prstGeom prst="rect">
            <a:avLst/>
          </a:prstGeom>
        </p:spPr>
      </p:pic>
    </p:spTree>
    <p:extLst>
      <p:ext uri="{BB962C8B-B14F-4D97-AF65-F5344CB8AC3E}">
        <p14:creationId xmlns:p14="http://schemas.microsoft.com/office/powerpoint/2010/main" val="107009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2A872-0176-4A5B-BBB2-2FFC35427E46}" type="datetimeFigureOut">
              <a:rPr lang="en-US" smtClean="0"/>
              <a:t>8/21/2020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E6A0-6C86-47BD-A8B2-FEC2BBBA9B2F}" type="slidenum">
              <a:rPr lang="en-US" smtClean="0"/>
              <a:t>‹#›</a:t>
            </a:fld>
            <a:endParaRPr lang="en-US"/>
          </a:p>
        </p:txBody>
      </p:sp>
    </p:spTree>
    <p:extLst>
      <p:ext uri="{BB962C8B-B14F-4D97-AF65-F5344CB8AC3E}">
        <p14:creationId xmlns:p14="http://schemas.microsoft.com/office/powerpoint/2010/main" val="3553932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Z:\Creative Services\Logos\2017-New Arch Brand Logos\Arch MI\Arch-MI-Logo-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02" y="248753"/>
            <a:ext cx="2345143" cy="5804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76153" y="268655"/>
            <a:ext cx="1863244" cy="49334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0" y="-485"/>
            <a:ext cx="9143350" cy="107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3"/>
          <p:cNvSpPr>
            <a:spLocks noGrp="1"/>
          </p:cNvSpPr>
          <p:nvPr>
            <p:ph type="pic" sz="quarter" idx="13"/>
          </p:nvPr>
        </p:nvSpPr>
        <p:spPr>
          <a:xfrm>
            <a:off x="304800" y="228600"/>
            <a:ext cx="2421343" cy="685800"/>
          </a:xfrm>
        </p:spPr>
        <p:txBody>
          <a:bodyPr>
            <a:normAutofit/>
          </a:bodyPr>
          <a:lstStyle/>
          <a:p>
            <a:pPr marL="0" indent="0" algn="ctr">
              <a:buNone/>
            </a:pPr>
            <a:endParaRPr lang="en-US" sz="1500" dirty="0"/>
          </a:p>
        </p:txBody>
      </p:sp>
      <p:sp>
        <p:nvSpPr>
          <p:cNvPr id="8" name="Rectangle 7"/>
          <p:cNvSpPr/>
          <p:nvPr/>
        </p:nvSpPr>
        <p:spPr>
          <a:xfrm>
            <a:off x="0" y="1066801"/>
            <a:ext cx="9144000" cy="76200"/>
          </a:xfrm>
          <a:prstGeom prst="rect">
            <a:avLst/>
          </a:prstGeom>
          <a:solidFill>
            <a:srgbClr val="DFD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D1A7"/>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423" y="307891"/>
            <a:ext cx="3636719" cy="479884"/>
          </a:xfrm>
          <a:prstGeom prst="rect">
            <a:avLst/>
          </a:prstGeom>
        </p:spPr>
      </p:pic>
      <p:pic>
        <p:nvPicPr>
          <p:cNvPr id="10" name="Picture 9">
            <a:extLst>
              <a:ext uri="{FF2B5EF4-FFF2-40B4-BE49-F238E27FC236}">
                <a16:creationId xmlns:a16="http://schemas.microsoft.com/office/drawing/2014/main" id="{0B165317-BE1A-48CC-A06A-DCFE16705E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57" t="24445" r="4518" b="40672"/>
          <a:stretch/>
        </p:blipFill>
        <p:spPr>
          <a:xfrm>
            <a:off x="-650" y="1078403"/>
            <a:ext cx="9144000" cy="5779597"/>
          </a:xfrm>
          <a:prstGeom prst="rect">
            <a:avLst/>
          </a:prstGeom>
        </p:spPr>
      </p:pic>
    </p:spTree>
    <p:extLst>
      <p:ext uri="{BB962C8B-B14F-4D97-AF65-F5344CB8AC3E}">
        <p14:creationId xmlns:p14="http://schemas.microsoft.com/office/powerpoint/2010/main" val="374157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038600"/>
            <a:ext cx="11811000" cy="2758032"/>
          </a:xfrm>
          <a:prstGeom prst="rect">
            <a:avLst/>
          </a:prstGeom>
        </p:spPr>
      </p:pic>
      <p:sp>
        <p:nvSpPr>
          <p:cNvPr id="9" name="TextBox 8"/>
          <p:cNvSpPr txBox="1"/>
          <p:nvPr/>
        </p:nvSpPr>
        <p:spPr>
          <a:xfrm>
            <a:off x="369869" y="1350526"/>
            <a:ext cx="8397542" cy="3185487"/>
          </a:xfrm>
          <a:prstGeom prst="rect">
            <a:avLst/>
          </a:prstGeom>
          <a:noFill/>
        </p:spPr>
        <p:txBody>
          <a:bodyPr wrap="square" rtlCol="0">
            <a:spAutoFit/>
          </a:bodyPr>
          <a:lstStyle/>
          <a:p>
            <a:pPr>
              <a:spcAft>
                <a:spcPts val="150"/>
              </a:spcAft>
            </a:pPr>
            <a:r>
              <a:rPr lang="en-US" sz="2000" b="1" dirty="0">
                <a:solidFill>
                  <a:srgbClr val="0057B8"/>
                </a:solidFill>
              </a:rPr>
              <a:t>Beginning to look for a Home:</a:t>
            </a:r>
          </a:p>
          <a:p>
            <a:pPr>
              <a:spcAft>
                <a:spcPts val="150"/>
              </a:spcAft>
            </a:pPr>
            <a:r>
              <a:rPr lang="en-US" b="1" dirty="0">
                <a:solidFill>
                  <a:srgbClr val="00A9B7"/>
                </a:solidFill>
              </a:rPr>
              <a:t>Getting Pre-Qualified</a:t>
            </a:r>
          </a:p>
          <a:p>
            <a:pPr>
              <a:spcAft>
                <a:spcPts val="150"/>
              </a:spcAft>
            </a:pPr>
            <a:r>
              <a:rPr lang="en-US" b="1" dirty="0">
                <a:solidFill>
                  <a:srgbClr val="00A9B7"/>
                </a:solidFill>
              </a:rPr>
              <a:t>        archmicu.com/</a:t>
            </a:r>
            <a:r>
              <a:rPr lang="en-US" b="1" dirty="0" err="1">
                <a:solidFill>
                  <a:srgbClr val="00A9B7"/>
                </a:solidFill>
              </a:rPr>
              <a:t>rtho_worksheets</a:t>
            </a:r>
            <a:endParaRPr lang="en-US" b="1" dirty="0">
              <a:solidFill>
                <a:srgbClr val="00A9B7"/>
              </a:solidFill>
            </a:endParaRPr>
          </a:p>
          <a:p>
            <a:r>
              <a:rPr lang="en-US" dirty="0">
                <a:solidFill>
                  <a:srgbClr val="595959"/>
                </a:solidFill>
              </a:rPr>
              <a:t>Refer to </a:t>
            </a:r>
            <a:r>
              <a:rPr lang="en-US" b="1" dirty="0">
                <a:solidFill>
                  <a:srgbClr val="595959"/>
                </a:solidFill>
              </a:rPr>
              <a:t>Worksheet No. 3 </a:t>
            </a:r>
            <a:r>
              <a:rPr lang="en-US" dirty="0">
                <a:solidFill>
                  <a:srgbClr val="595959"/>
                </a:solidFill>
              </a:rPr>
              <a:t>for an approximate calculation of your maximum mortgage amount and monthly payment.</a:t>
            </a:r>
          </a:p>
          <a:p>
            <a:endParaRPr lang="en-US" b="1" dirty="0">
              <a:solidFill>
                <a:srgbClr val="00A9B7"/>
              </a:solidFill>
            </a:endParaRPr>
          </a:p>
          <a:p>
            <a:pPr>
              <a:spcAft>
                <a:spcPts val="150"/>
              </a:spcAft>
            </a:pPr>
            <a:r>
              <a:rPr lang="en-US" b="1" dirty="0">
                <a:solidFill>
                  <a:srgbClr val="00A9B7"/>
                </a:solidFill>
                <a:sym typeface="Wingdings" panose="05000000000000000000" pitchFamily="2" charset="2"/>
              </a:rPr>
              <a:t>Selecting an Agent</a:t>
            </a:r>
          </a:p>
          <a:p>
            <a:pPr>
              <a:spcAft>
                <a:spcPts val="150"/>
              </a:spcAft>
            </a:pPr>
            <a:r>
              <a:rPr lang="en-US" b="1" dirty="0">
                <a:solidFill>
                  <a:srgbClr val="00A9B7"/>
                </a:solidFill>
              </a:rPr>
              <a:t>        archmicu.com/</a:t>
            </a:r>
            <a:r>
              <a:rPr lang="en-US" b="1" dirty="0" err="1">
                <a:solidFill>
                  <a:srgbClr val="00A9B7"/>
                </a:solidFill>
              </a:rPr>
              <a:t>rtho_addendum</a:t>
            </a:r>
            <a:endParaRPr lang="en-US" b="1" dirty="0">
              <a:solidFill>
                <a:srgbClr val="00A9B7"/>
              </a:solidFill>
            </a:endParaRPr>
          </a:p>
          <a:p>
            <a:pPr>
              <a:lnSpc>
                <a:spcPct val="150000"/>
              </a:lnSpc>
              <a:spcAft>
                <a:spcPts val="150"/>
              </a:spcAft>
            </a:pPr>
            <a:r>
              <a:rPr lang="en-US" b="1" dirty="0">
                <a:solidFill>
                  <a:srgbClr val="00A9B7"/>
                </a:solidFill>
              </a:rPr>
              <a:t>        archmicu.com/</a:t>
            </a:r>
            <a:r>
              <a:rPr lang="en-US" b="1" dirty="0" err="1">
                <a:solidFill>
                  <a:srgbClr val="00A9B7"/>
                </a:solidFill>
              </a:rPr>
              <a:t>rtho_resources</a:t>
            </a:r>
            <a:endParaRPr lang="en-US" b="1" dirty="0">
              <a:solidFill>
                <a:srgbClr val="00A9B7"/>
              </a:solidFill>
            </a:endParaRPr>
          </a:p>
          <a:p>
            <a:r>
              <a:rPr lang="en-US" dirty="0">
                <a:solidFill>
                  <a:srgbClr val="595959"/>
                </a:solidFill>
              </a:rPr>
              <a:t>For further information, consult the </a:t>
            </a:r>
            <a:r>
              <a:rPr lang="en-US" b="1" dirty="0">
                <a:solidFill>
                  <a:srgbClr val="595959"/>
                </a:solidFill>
              </a:rPr>
              <a:t>Addendum</a:t>
            </a:r>
            <a:r>
              <a:rPr lang="en-US" dirty="0">
                <a:solidFill>
                  <a:srgbClr val="595959"/>
                </a:solidFill>
              </a:rPr>
              <a:t>: Shopping for Your Home packet.</a:t>
            </a:r>
            <a:endParaRPr lang="en-US" b="1" dirty="0">
              <a:solidFill>
                <a:srgbClr val="595959"/>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10</a:t>
            </a:fld>
            <a:endParaRPr lang="en-US" dirty="0">
              <a:solidFill>
                <a:srgbClr val="595959"/>
              </a:solidFill>
            </a:endParaRPr>
          </a:p>
        </p:txBody>
      </p:sp>
      <p:sp>
        <p:nvSpPr>
          <p:cNvPr id="14" name="Title 1"/>
          <p:cNvSpPr txBox="1">
            <a:spLocks/>
          </p:cNvSpPr>
          <p:nvPr/>
        </p:nvSpPr>
        <p:spPr>
          <a:xfrm>
            <a:off x="1" y="0"/>
            <a:ext cx="5029199" cy="1066800"/>
          </a:xfrm>
          <a:prstGeom prst="rect">
            <a:avLst/>
          </a:prstGeom>
        </p:spPr>
        <p:txBody>
          <a:bodyPr vert="horz" lIns="347472" tIns="0" rIns="0" bIns="0" rtlCol="0" anchor="ctr" anchorCtr="0">
            <a:normAutofit fontScale="77500" lnSpcReduction="200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600" dirty="0">
                <a:solidFill>
                  <a:srgbClr val="0070C0"/>
                </a:solidFill>
              </a:rPr>
              <a:t>LOOKING FOR A HOME AND CALCULATING </a:t>
            </a:r>
            <a:br>
              <a:rPr lang="en-US" sz="2600" dirty="0">
                <a:solidFill>
                  <a:srgbClr val="0070C0"/>
                </a:solidFill>
              </a:rPr>
            </a:br>
            <a:r>
              <a:rPr lang="en-US" sz="2600" dirty="0">
                <a:solidFill>
                  <a:srgbClr val="0070C0"/>
                </a:solidFill>
              </a:rPr>
              <a:t>HOW MUCH YOU CAN AFFORD TO BORROW</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52600"/>
            <a:ext cx="699516" cy="9052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152775"/>
            <a:ext cx="699516" cy="9052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552825"/>
            <a:ext cx="699516" cy="905256"/>
          </a:xfrm>
          <a:prstGeom prst="rect">
            <a:avLst/>
          </a:prstGeom>
        </p:spPr>
      </p:pic>
    </p:spTree>
    <p:extLst>
      <p:ext uri="{BB962C8B-B14F-4D97-AF65-F5344CB8AC3E}">
        <p14:creationId xmlns:p14="http://schemas.microsoft.com/office/powerpoint/2010/main" val="173394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4883388"/>
          </a:xfrm>
          <a:prstGeom prst="rect">
            <a:avLst/>
          </a:prstGeom>
          <a:noFill/>
        </p:spPr>
        <p:txBody>
          <a:bodyPr wrap="square" rtlCol="0">
            <a:spAutoFit/>
          </a:bodyPr>
          <a:lstStyle/>
          <a:p>
            <a:pPr>
              <a:spcAft>
                <a:spcPts val="150"/>
              </a:spcAft>
            </a:pPr>
            <a:r>
              <a:rPr lang="en-US" sz="2000" b="1" dirty="0">
                <a:solidFill>
                  <a:srgbClr val="0057B8"/>
                </a:solidFill>
              </a:rPr>
              <a:t>A credit union considers the following factors in deciding what you can afford:</a:t>
            </a:r>
          </a:p>
          <a:p>
            <a:pPr marL="285750" indent="-285750">
              <a:spcAft>
                <a:spcPts val="150"/>
              </a:spcAft>
              <a:buFont typeface="Wingdings" panose="05000000000000000000" pitchFamily="2" charset="2"/>
              <a:buChar char="§"/>
            </a:pPr>
            <a:r>
              <a:rPr lang="en-US" dirty="0">
                <a:solidFill>
                  <a:srgbClr val="595959"/>
                </a:solidFill>
              </a:rPr>
              <a:t>Income and employment.</a:t>
            </a:r>
          </a:p>
          <a:p>
            <a:pPr lvl="1">
              <a:spcAft>
                <a:spcPts val="150"/>
              </a:spcAft>
            </a:pPr>
            <a:r>
              <a:rPr lang="en-US" b="1" dirty="0">
                <a:solidFill>
                  <a:srgbClr val="00A9B7"/>
                </a:solidFill>
                <a:sym typeface="Wingdings" panose="05000000000000000000" pitchFamily="2" charset="2"/>
              </a:rPr>
              <a:t>      archmicu.com/</a:t>
            </a:r>
            <a:r>
              <a:rPr lang="en-US" b="1" dirty="0" err="1">
                <a:solidFill>
                  <a:srgbClr val="00A9B7"/>
                </a:solidFill>
                <a:sym typeface="Wingdings" panose="05000000000000000000" pitchFamily="2" charset="2"/>
              </a:rPr>
              <a:t>rtho_worksheets</a:t>
            </a:r>
            <a:endParaRPr lang="en-US" b="1" dirty="0">
              <a:solidFill>
                <a:srgbClr val="00A9B7"/>
              </a:solidFill>
              <a:sym typeface="Wingdings" panose="05000000000000000000" pitchFamily="2" charset="2"/>
            </a:endParaRPr>
          </a:p>
          <a:p>
            <a:pPr lvl="1">
              <a:spcAft>
                <a:spcPts val="150"/>
              </a:spcAft>
            </a:pPr>
            <a:r>
              <a:rPr lang="en-US" dirty="0">
                <a:solidFill>
                  <a:srgbClr val="595959"/>
                </a:solidFill>
                <a:sym typeface="Wingdings" panose="05000000000000000000" pitchFamily="2" charset="2"/>
              </a:rPr>
              <a:t>See </a:t>
            </a:r>
            <a:r>
              <a:rPr lang="en-US" b="1" dirty="0">
                <a:solidFill>
                  <a:srgbClr val="595959"/>
                </a:solidFill>
                <a:sym typeface="Wingdings" panose="05000000000000000000" pitchFamily="2" charset="2"/>
              </a:rPr>
              <a:t>Worksheet No. 1 </a:t>
            </a:r>
            <a:r>
              <a:rPr lang="en-US" dirty="0">
                <a:solidFill>
                  <a:srgbClr val="595959"/>
                </a:solidFill>
                <a:sym typeface="Wingdings" panose="05000000000000000000" pitchFamily="2" charset="2"/>
              </a:rPr>
              <a:t>to calculate Gross Monthly Income.</a:t>
            </a:r>
            <a:endParaRPr lang="en-US" dirty="0">
              <a:solidFill>
                <a:srgbClr val="595959"/>
              </a:solidFill>
            </a:endParaRPr>
          </a:p>
          <a:p>
            <a:pPr marL="285750" indent="-285750">
              <a:spcAft>
                <a:spcPts val="150"/>
              </a:spcAft>
              <a:buFont typeface="Wingdings" panose="05000000000000000000" pitchFamily="2" charset="2"/>
              <a:buChar char="§"/>
            </a:pPr>
            <a:r>
              <a:rPr lang="en-US" dirty="0">
                <a:solidFill>
                  <a:srgbClr val="595959"/>
                </a:solidFill>
              </a:rPr>
              <a:t>Other debts (for example, car and student loans, credit cards, etc.).</a:t>
            </a:r>
          </a:p>
          <a:p>
            <a:pPr marL="285750" indent="-285750">
              <a:spcAft>
                <a:spcPts val="150"/>
              </a:spcAft>
              <a:buFont typeface="Wingdings" panose="05000000000000000000" pitchFamily="2" charset="2"/>
              <a:buChar char="§"/>
            </a:pPr>
            <a:r>
              <a:rPr lang="en-US" dirty="0">
                <a:solidFill>
                  <a:srgbClr val="595959"/>
                </a:solidFill>
              </a:rPr>
              <a:t>Debt-to-Income Ratio.</a:t>
            </a:r>
          </a:p>
          <a:p>
            <a:pPr lvl="1">
              <a:spcAft>
                <a:spcPts val="150"/>
              </a:spcAft>
            </a:pPr>
            <a:r>
              <a:rPr lang="en-US" b="1" dirty="0">
                <a:solidFill>
                  <a:srgbClr val="00A9B7"/>
                </a:solidFill>
                <a:sym typeface="Wingdings" panose="05000000000000000000" pitchFamily="2" charset="2"/>
              </a:rPr>
              <a:t>      archmicu.com/</a:t>
            </a:r>
            <a:r>
              <a:rPr lang="en-US" b="1" dirty="0" err="1">
                <a:solidFill>
                  <a:srgbClr val="00A9B7"/>
                </a:solidFill>
                <a:sym typeface="Wingdings" panose="05000000000000000000" pitchFamily="2" charset="2"/>
              </a:rPr>
              <a:t>rtho_worksheets</a:t>
            </a:r>
            <a:endParaRPr lang="en-US" b="1" dirty="0">
              <a:solidFill>
                <a:srgbClr val="00A9B7"/>
              </a:solidFill>
              <a:sym typeface="Wingdings" panose="05000000000000000000" pitchFamily="2" charset="2"/>
            </a:endParaRPr>
          </a:p>
          <a:p>
            <a:pPr lvl="1">
              <a:spcAft>
                <a:spcPts val="150"/>
              </a:spcAft>
            </a:pPr>
            <a:r>
              <a:rPr lang="en-US" dirty="0">
                <a:solidFill>
                  <a:srgbClr val="595959"/>
                </a:solidFill>
                <a:sym typeface="Wingdings" panose="05000000000000000000" pitchFamily="2" charset="2"/>
              </a:rPr>
              <a:t>Refer to </a:t>
            </a:r>
            <a:r>
              <a:rPr lang="en-US" b="1" dirty="0">
                <a:solidFill>
                  <a:srgbClr val="595959"/>
                </a:solidFill>
                <a:sym typeface="Wingdings" panose="05000000000000000000" pitchFamily="2" charset="2"/>
              </a:rPr>
              <a:t>Worksheet No. 2 </a:t>
            </a:r>
            <a:r>
              <a:rPr lang="en-US" dirty="0">
                <a:solidFill>
                  <a:srgbClr val="595959"/>
                </a:solidFill>
                <a:sym typeface="Wingdings" panose="05000000000000000000" pitchFamily="2" charset="2"/>
              </a:rPr>
              <a:t>to calculate </a:t>
            </a:r>
            <a:br>
              <a:rPr lang="en-US" dirty="0">
                <a:solidFill>
                  <a:srgbClr val="595959"/>
                </a:solidFill>
                <a:sym typeface="Wingdings" panose="05000000000000000000" pitchFamily="2" charset="2"/>
              </a:rPr>
            </a:br>
            <a:r>
              <a:rPr lang="en-US" dirty="0">
                <a:solidFill>
                  <a:srgbClr val="595959"/>
                </a:solidFill>
                <a:sym typeface="Wingdings" panose="05000000000000000000" pitchFamily="2" charset="2"/>
              </a:rPr>
              <a:t>Monthly Debt Payments.</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Down payment.</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Cash available after closing (reserves).</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Type of mortgage product.</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Interest rate of the mortgage.</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Length or term of the mortgage.</a:t>
            </a:r>
          </a:p>
          <a:p>
            <a:pPr marL="285750" indent="-285750">
              <a:spcAft>
                <a:spcPts val="150"/>
              </a:spcAft>
              <a:buFont typeface="Wingdings" panose="05000000000000000000" pitchFamily="2" charset="2"/>
              <a:buChar char="§"/>
            </a:pPr>
            <a:r>
              <a:rPr lang="en-US" dirty="0">
                <a:solidFill>
                  <a:srgbClr val="595959"/>
                </a:solidFill>
                <a:sym typeface="Wingdings" panose="05000000000000000000" pitchFamily="2" charset="2"/>
              </a:rPr>
              <a:t>Credit history.</a:t>
            </a:r>
          </a:p>
          <a:p>
            <a:pPr marL="285750" indent="-285750">
              <a:spcAft>
                <a:spcPts val="150"/>
              </a:spcAft>
              <a:buFont typeface="Wingdings" panose="05000000000000000000" pitchFamily="2" charset="2"/>
              <a:buChar char="§"/>
            </a:pPr>
            <a:endParaRPr lang="en-US" sz="1600" dirty="0"/>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11</a:t>
            </a:fld>
            <a:endParaRPr lang="en-US" dirty="0">
              <a:solidFill>
                <a:srgbClr val="595959"/>
              </a:solidFill>
            </a:endParaRPr>
          </a:p>
        </p:txBody>
      </p:sp>
      <p:sp>
        <p:nvSpPr>
          <p:cNvPr id="14" name="Title 1"/>
          <p:cNvSpPr txBox="1">
            <a:spLocks/>
          </p:cNvSpPr>
          <p:nvPr/>
        </p:nvSpPr>
        <p:spPr>
          <a:xfrm>
            <a:off x="1" y="0"/>
            <a:ext cx="5257800" cy="1066800"/>
          </a:xfrm>
          <a:prstGeom prst="rect">
            <a:avLst/>
          </a:prstGeom>
        </p:spPr>
        <p:txBody>
          <a:bodyPr vert="horz" lIns="347472" tIns="0" rIns="0" bIns="0" rtlCol="0" anchor="ctr" anchorCtr="0">
            <a:normAutofit fontScale="70000" lnSpcReduction="200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70C0"/>
                </a:solidFill>
              </a:rPr>
              <a:t>LOOKING FOR A HOME AND CALCULATING </a:t>
            </a:r>
            <a:br>
              <a:rPr lang="en-US" sz="2800" dirty="0">
                <a:solidFill>
                  <a:srgbClr val="0070C0"/>
                </a:solidFill>
              </a:rPr>
            </a:br>
            <a:r>
              <a:rPr lang="en-US" sz="2800" dirty="0">
                <a:solidFill>
                  <a:srgbClr val="0070C0"/>
                </a:solidFill>
              </a:rPr>
              <a:t>HOW MUCH YOU CAN AFFORD TO BORROW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1" y="2210006"/>
            <a:ext cx="5562600" cy="393081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58" y="1723709"/>
            <a:ext cx="699516" cy="90525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58" y="2910484"/>
            <a:ext cx="699516" cy="905256"/>
          </a:xfrm>
          <a:prstGeom prst="rect">
            <a:avLst/>
          </a:prstGeom>
        </p:spPr>
      </p:pic>
    </p:spTree>
    <p:extLst>
      <p:ext uri="{BB962C8B-B14F-4D97-AF65-F5344CB8AC3E}">
        <p14:creationId xmlns:p14="http://schemas.microsoft.com/office/powerpoint/2010/main" val="404368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3631763"/>
          </a:xfrm>
          <a:prstGeom prst="rect">
            <a:avLst/>
          </a:prstGeom>
          <a:noFill/>
        </p:spPr>
        <p:txBody>
          <a:bodyPr wrap="square" rtlCol="0">
            <a:spAutoFit/>
          </a:bodyPr>
          <a:lstStyle/>
          <a:p>
            <a:pPr>
              <a:spcAft>
                <a:spcPts val="150"/>
              </a:spcAft>
            </a:pPr>
            <a:r>
              <a:rPr lang="en-US" sz="2000" b="1" dirty="0">
                <a:solidFill>
                  <a:srgbClr val="0057B8"/>
                </a:solidFill>
              </a:rPr>
              <a:t>Applying for a Mortgage:</a:t>
            </a:r>
            <a:endParaRPr lang="en-US" sz="2000" dirty="0">
              <a:solidFill>
                <a:srgbClr val="0057B8"/>
              </a:solidFill>
            </a:endParaRPr>
          </a:p>
          <a:p>
            <a:pPr>
              <a:spcAft>
                <a:spcPts val="150"/>
              </a:spcAft>
            </a:pPr>
            <a:r>
              <a:rPr lang="en-US" dirty="0">
                <a:solidFill>
                  <a:srgbClr val="595959"/>
                </a:solidFill>
              </a:rPr>
              <a:t>Checklist of documents the credit union will typically ask for:</a:t>
            </a:r>
          </a:p>
          <a:p>
            <a:pPr lvl="1">
              <a:spcAft>
                <a:spcPts val="150"/>
              </a:spcAft>
            </a:pPr>
            <a:r>
              <a:rPr lang="en-US" b="1" dirty="0">
                <a:solidFill>
                  <a:srgbClr val="009CA6"/>
                </a:solidFill>
                <a:sym typeface="Wingdings" panose="05000000000000000000" pitchFamily="2" charset="2"/>
              </a:rPr>
              <a:t>      </a:t>
            </a:r>
            <a:r>
              <a:rPr lang="en-US" b="1" dirty="0">
                <a:solidFill>
                  <a:srgbClr val="009CA6"/>
                </a:solidFill>
              </a:rPr>
              <a:t>archmicu.com/</a:t>
            </a:r>
            <a:r>
              <a:rPr lang="en-US" b="1" dirty="0" err="1">
                <a:solidFill>
                  <a:srgbClr val="009CA6"/>
                </a:solidFill>
              </a:rPr>
              <a:t>rtho_worksheets</a:t>
            </a:r>
            <a:endParaRPr lang="en-US" b="1" dirty="0">
              <a:solidFill>
                <a:srgbClr val="009CA6"/>
              </a:solidFill>
            </a:endParaRPr>
          </a:p>
          <a:p>
            <a:pPr lvl="1"/>
            <a:r>
              <a:rPr lang="en-US" dirty="0">
                <a:solidFill>
                  <a:srgbClr val="595959"/>
                </a:solidFill>
              </a:rPr>
              <a:t>Refer to </a:t>
            </a:r>
            <a:r>
              <a:rPr lang="en-US" b="1" dirty="0">
                <a:solidFill>
                  <a:srgbClr val="595959"/>
                </a:solidFill>
              </a:rPr>
              <a:t>Worksheet No. 4.</a:t>
            </a:r>
          </a:p>
          <a:p>
            <a:endParaRPr lang="en-US" b="1" dirty="0">
              <a:solidFill>
                <a:srgbClr val="00A9B7"/>
              </a:solidFill>
            </a:endParaRPr>
          </a:p>
          <a:p>
            <a:pPr>
              <a:spcAft>
                <a:spcPts val="150"/>
              </a:spcAft>
            </a:pPr>
            <a:r>
              <a:rPr lang="en-US" sz="2000" b="1" dirty="0">
                <a:solidFill>
                  <a:srgbClr val="0057B8"/>
                </a:solidFill>
                <a:sym typeface="Wingdings" panose="05000000000000000000" pitchFamily="2" charset="2"/>
              </a:rPr>
              <a:t>Mortgage Brokers/Bankers</a:t>
            </a:r>
          </a:p>
          <a:p>
            <a:pPr marL="285750" indent="-285750">
              <a:spcAft>
                <a:spcPts val="150"/>
              </a:spcAft>
              <a:buFont typeface="Wingdings" panose="05000000000000000000" pitchFamily="2" charset="2"/>
              <a:buChar char="§"/>
            </a:pPr>
            <a:r>
              <a:rPr lang="en-US" dirty="0">
                <a:solidFill>
                  <a:srgbClr val="595959"/>
                </a:solidFill>
              </a:rPr>
              <a:t>Mortgage </a:t>
            </a:r>
            <a:r>
              <a:rPr lang="en-US" b="1" dirty="0">
                <a:solidFill>
                  <a:srgbClr val="595959"/>
                </a:solidFill>
              </a:rPr>
              <a:t>brokers</a:t>
            </a:r>
            <a:r>
              <a:rPr lang="en-US" dirty="0">
                <a:solidFill>
                  <a:srgbClr val="595959"/>
                </a:solidFill>
              </a:rPr>
              <a:t> are licensed originators representing multiple lenders who work as intermediaries to secure a mortgage for a borrower.</a:t>
            </a:r>
          </a:p>
          <a:p>
            <a:pPr marL="285750" indent="-285750">
              <a:spcAft>
                <a:spcPts val="150"/>
              </a:spcAft>
              <a:buFont typeface="Wingdings" panose="05000000000000000000" pitchFamily="2" charset="2"/>
              <a:buChar char="§"/>
            </a:pPr>
            <a:r>
              <a:rPr lang="en-US" dirty="0">
                <a:solidFill>
                  <a:srgbClr val="595959"/>
                </a:solidFill>
              </a:rPr>
              <a:t>Mortgage </a:t>
            </a:r>
            <a:r>
              <a:rPr lang="en-US" b="1" dirty="0">
                <a:solidFill>
                  <a:srgbClr val="595959"/>
                </a:solidFill>
              </a:rPr>
              <a:t>bankers</a:t>
            </a:r>
            <a:r>
              <a:rPr lang="en-US" dirty="0">
                <a:solidFill>
                  <a:srgbClr val="595959"/>
                </a:solidFill>
              </a:rPr>
              <a:t> originate and fund the loan with the funds of the lender they work for, but immediately sells the loan to another lender, an investor, or directly to Fannie Mae or Freddie Mac.</a:t>
            </a:r>
          </a:p>
          <a:p>
            <a:pPr marL="285750" indent="-285750">
              <a:spcAft>
                <a:spcPts val="150"/>
              </a:spcAft>
              <a:buFont typeface="Wingdings" panose="05000000000000000000" pitchFamily="2" charset="2"/>
              <a:buChar char="§"/>
            </a:pPr>
            <a:r>
              <a:rPr lang="en-US" dirty="0">
                <a:solidFill>
                  <a:srgbClr val="595959"/>
                </a:solidFill>
              </a:rPr>
              <a:t>Consider and compare potential fees that will be charged up front and at closing. </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12</a:t>
            </a:fld>
            <a:endParaRPr lang="en-US" dirty="0">
              <a:solidFill>
                <a:srgbClr val="595959"/>
              </a:solidFill>
            </a:endParaRPr>
          </a:p>
        </p:txBody>
      </p:sp>
      <p:sp>
        <p:nvSpPr>
          <p:cNvPr id="14"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58" y="1723709"/>
            <a:ext cx="699516" cy="905256"/>
          </a:xfrm>
          <a:prstGeom prst="rect">
            <a:avLst/>
          </a:prstGeom>
        </p:spPr>
      </p:pic>
    </p:spTree>
    <p:extLst>
      <p:ext uri="{BB962C8B-B14F-4D97-AF65-F5344CB8AC3E}">
        <p14:creationId xmlns:p14="http://schemas.microsoft.com/office/powerpoint/2010/main" val="359756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5524589"/>
          </a:xfrm>
          <a:prstGeom prst="rect">
            <a:avLst/>
          </a:prstGeom>
          <a:noFill/>
        </p:spPr>
        <p:txBody>
          <a:bodyPr wrap="square" rtlCol="0">
            <a:spAutoFit/>
          </a:bodyPr>
          <a:lstStyle/>
          <a:p>
            <a:pPr>
              <a:spcAft>
                <a:spcPts val="150"/>
              </a:spcAft>
            </a:pPr>
            <a:r>
              <a:rPr lang="en-US" sz="2000" b="1" dirty="0">
                <a:solidFill>
                  <a:srgbClr val="0057B8"/>
                </a:solidFill>
              </a:rPr>
              <a:t>Comparing Products (Part 1)</a:t>
            </a:r>
          </a:p>
          <a:p>
            <a:pPr>
              <a:spcAft>
                <a:spcPts val="150"/>
              </a:spcAft>
            </a:pPr>
            <a:r>
              <a:rPr lang="en-US" b="1" dirty="0">
                <a:solidFill>
                  <a:srgbClr val="009CA6"/>
                </a:solidFill>
              </a:rPr>
              <a:t>Rates</a:t>
            </a:r>
          </a:p>
          <a:p>
            <a:pPr marL="285750" indent="-285750">
              <a:spcAft>
                <a:spcPts val="150"/>
              </a:spcAft>
              <a:buFont typeface="Wingdings" panose="05000000000000000000" pitchFamily="2" charset="2"/>
              <a:buChar char="§"/>
            </a:pPr>
            <a:r>
              <a:rPr lang="en-US" sz="1600" dirty="0">
                <a:solidFill>
                  <a:srgbClr val="595959"/>
                </a:solidFill>
              </a:rPr>
              <a:t>Lock-in option preferable. Generally, the longer the loan period, the higher your interest rate.</a:t>
            </a:r>
          </a:p>
          <a:p>
            <a:pPr>
              <a:spcAft>
                <a:spcPts val="150"/>
              </a:spcAft>
            </a:pPr>
            <a:r>
              <a:rPr lang="en-US" b="1" dirty="0">
                <a:solidFill>
                  <a:srgbClr val="009CA6"/>
                </a:solidFill>
              </a:rPr>
              <a:t>Term</a:t>
            </a:r>
          </a:p>
          <a:p>
            <a:pPr marL="285750" indent="-285750">
              <a:spcAft>
                <a:spcPts val="150"/>
              </a:spcAft>
              <a:buFont typeface="Wingdings" panose="05000000000000000000" pitchFamily="2" charset="2"/>
              <a:buChar char="§"/>
            </a:pPr>
            <a:r>
              <a:rPr lang="en-US" sz="1600" dirty="0">
                <a:solidFill>
                  <a:srgbClr val="595959"/>
                </a:solidFill>
              </a:rPr>
              <a:t>The longer the term, the lower the monthly payment. However the equity buildup is slower as well.</a:t>
            </a:r>
          </a:p>
          <a:p>
            <a:pPr>
              <a:spcAft>
                <a:spcPts val="150"/>
              </a:spcAft>
            </a:pPr>
            <a:r>
              <a:rPr lang="en-US" b="1" dirty="0">
                <a:solidFill>
                  <a:srgbClr val="009CA6"/>
                </a:solidFill>
              </a:rPr>
              <a:t>ARMs </a:t>
            </a:r>
          </a:p>
          <a:p>
            <a:pPr marL="285750" indent="-285750">
              <a:spcAft>
                <a:spcPts val="150"/>
              </a:spcAft>
              <a:buFont typeface="Wingdings" panose="05000000000000000000" pitchFamily="2" charset="2"/>
              <a:buChar char="§"/>
            </a:pPr>
            <a:r>
              <a:rPr lang="en-US" sz="1600" dirty="0">
                <a:solidFill>
                  <a:srgbClr val="595959"/>
                </a:solidFill>
              </a:rPr>
              <a:t>Carefully consider your ability to absorb higher payments if the rate increases.</a:t>
            </a:r>
          </a:p>
          <a:p>
            <a:pPr>
              <a:spcAft>
                <a:spcPts val="150"/>
              </a:spcAft>
            </a:pPr>
            <a:r>
              <a:rPr lang="en-US" b="1" dirty="0">
                <a:solidFill>
                  <a:srgbClr val="009CA6"/>
                </a:solidFill>
              </a:rPr>
              <a:t>Points</a:t>
            </a:r>
          </a:p>
          <a:p>
            <a:pPr marL="285750" indent="-285750">
              <a:spcAft>
                <a:spcPts val="150"/>
              </a:spcAft>
              <a:buFont typeface="Wingdings" panose="05000000000000000000" pitchFamily="2" charset="2"/>
              <a:buChar char="§"/>
            </a:pPr>
            <a:r>
              <a:rPr lang="en-US" sz="1600" dirty="0">
                <a:solidFill>
                  <a:srgbClr val="595959"/>
                </a:solidFill>
              </a:rPr>
              <a:t>Discount points represent the upfront payment of interest to the lender. The lower the interest rate, the higher the discount points and vice versa. Each point is 1% of the loan amount. </a:t>
            </a:r>
          </a:p>
          <a:p>
            <a:pPr marL="285750" indent="-285750">
              <a:spcAft>
                <a:spcPts val="150"/>
              </a:spcAft>
              <a:buFont typeface="Wingdings" panose="05000000000000000000" pitchFamily="2" charset="2"/>
              <a:buChar char="§"/>
            </a:pPr>
            <a:r>
              <a:rPr lang="en-US" sz="1600" dirty="0">
                <a:solidFill>
                  <a:srgbClr val="595959"/>
                </a:solidFill>
              </a:rPr>
              <a:t>Origination points are charged to offset the administrative cost of processing and originating your loan. They can also include a document preparation or underwriting fee.</a:t>
            </a:r>
            <a:endParaRPr lang="en-US" dirty="0">
              <a:solidFill>
                <a:srgbClr val="595959"/>
              </a:solidFill>
            </a:endParaRPr>
          </a:p>
          <a:p>
            <a:pPr>
              <a:spcAft>
                <a:spcPts val="150"/>
              </a:spcAft>
            </a:pPr>
            <a:endParaRPr lang="en-US" dirty="0">
              <a:solidFill>
                <a:srgbClr val="595959"/>
              </a:solidFill>
            </a:endParaRPr>
          </a:p>
          <a:p>
            <a:pPr>
              <a:spcAft>
                <a:spcPts val="150"/>
              </a:spcAft>
            </a:pPr>
            <a:endParaRPr lang="en-US" dirty="0">
              <a:solidFill>
                <a:srgbClr val="595959"/>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13</a:t>
            </a:fld>
            <a:endParaRPr lang="en-US" dirty="0">
              <a:solidFill>
                <a:srgbClr val="595959"/>
              </a:solidFill>
            </a:endParaRPr>
          </a:p>
        </p:txBody>
      </p:sp>
      <p:sp>
        <p:nvSpPr>
          <p:cNvPr id="14"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spTree>
    <p:extLst>
      <p:ext uri="{BB962C8B-B14F-4D97-AF65-F5344CB8AC3E}">
        <p14:creationId xmlns:p14="http://schemas.microsoft.com/office/powerpoint/2010/main" val="110210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302" y="1350526"/>
            <a:ext cx="4190999" cy="4385816"/>
          </a:xfrm>
          <a:prstGeom prst="rect">
            <a:avLst/>
          </a:prstGeom>
          <a:noFill/>
        </p:spPr>
        <p:txBody>
          <a:bodyPr wrap="square" rtlCol="0">
            <a:spAutoFit/>
          </a:bodyPr>
          <a:lstStyle/>
          <a:p>
            <a:pPr>
              <a:spcAft>
                <a:spcPts val="150"/>
              </a:spcAft>
            </a:pPr>
            <a:r>
              <a:rPr lang="en-US" sz="2000" b="1" dirty="0">
                <a:solidFill>
                  <a:srgbClr val="0057B8"/>
                </a:solidFill>
              </a:rPr>
              <a:t>Comparing Products (Part 2)</a:t>
            </a:r>
          </a:p>
          <a:p>
            <a:pPr>
              <a:spcAft>
                <a:spcPts val="150"/>
              </a:spcAft>
            </a:pPr>
            <a:r>
              <a:rPr lang="en-US" b="1" dirty="0">
                <a:solidFill>
                  <a:srgbClr val="009CA6"/>
                </a:solidFill>
              </a:rPr>
              <a:t>Down Payment</a:t>
            </a:r>
          </a:p>
          <a:p>
            <a:pPr marL="285750" indent="-285750">
              <a:spcAft>
                <a:spcPts val="150"/>
              </a:spcAft>
              <a:buFont typeface="Wingdings" panose="05000000000000000000" pitchFamily="2" charset="2"/>
              <a:buChar char="§"/>
            </a:pPr>
            <a:r>
              <a:rPr lang="en-US" sz="1600" dirty="0">
                <a:solidFill>
                  <a:srgbClr val="595959"/>
                </a:solidFill>
              </a:rPr>
              <a:t>What is the minimum down payment required? Will MI be required? If so, what is the cancellation policy on the insurance premium?</a:t>
            </a:r>
          </a:p>
          <a:p>
            <a:pPr lvl="1">
              <a:lnSpc>
                <a:spcPct val="150000"/>
              </a:lnSpc>
              <a:spcAft>
                <a:spcPts val="150"/>
              </a:spcAft>
            </a:pPr>
            <a:r>
              <a:rPr lang="en-US" sz="1600" b="1" dirty="0">
                <a:solidFill>
                  <a:srgbClr val="009CA6"/>
                </a:solidFill>
                <a:sym typeface="Wingdings" panose="05000000000000000000" pitchFamily="2" charset="2"/>
              </a:rPr>
              <a:t>      </a:t>
            </a:r>
            <a:r>
              <a:rPr lang="en-US" sz="1600" dirty="0">
                <a:solidFill>
                  <a:srgbClr val="009CA6"/>
                </a:solidFill>
                <a:sym typeface="Wingdings" panose="05000000000000000000" pitchFamily="2" charset="2"/>
              </a:rPr>
              <a:t> </a:t>
            </a:r>
            <a:r>
              <a:rPr lang="en-US" sz="1600" b="1" dirty="0">
                <a:solidFill>
                  <a:srgbClr val="009CA6"/>
                </a:solidFill>
                <a:sym typeface="Wingdings" panose="05000000000000000000" pitchFamily="2" charset="2"/>
              </a:rPr>
              <a:t>archmicu.com/</a:t>
            </a:r>
            <a:r>
              <a:rPr lang="en-US" sz="1600" b="1" dirty="0" err="1">
                <a:solidFill>
                  <a:srgbClr val="009CA6"/>
                </a:solidFill>
                <a:sym typeface="Wingdings" panose="05000000000000000000" pitchFamily="2" charset="2"/>
              </a:rPr>
              <a:t>rtho_worksheets</a:t>
            </a:r>
            <a:endParaRPr lang="en-US" sz="1600" b="1" dirty="0">
              <a:solidFill>
                <a:srgbClr val="009CA6"/>
              </a:solidFill>
              <a:sym typeface="Wingdings" panose="05000000000000000000" pitchFamily="2" charset="2"/>
            </a:endParaRPr>
          </a:p>
          <a:p>
            <a:pPr lvl="1">
              <a:spcAft>
                <a:spcPts val="150"/>
              </a:spcAft>
            </a:pPr>
            <a:r>
              <a:rPr lang="en-US" sz="1600" dirty="0">
                <a:solidFill>
                  <a:srgbClr val="595959"/>
                </a:solidFill>
                <a:sym typeface="Wingdings" panose="05000000000000000000" pitchFamily="2" charset="2"/>
              </a:rPr>
              <a:t>Refer to </a:t>
            </a:r>
            <a:r>
              <a:rPr lang="en-US" sz="1600" b="1" dirty="0">
                <a:solidFill>
                  <a:srgbClr val="595959"/>
                </a:solidFill>
                <a:sym typeface="Wingdings" panose="05000000000000000000" pitchFamily="2" charset="2"/>
              </a:rPr>
              <a:t>Worksheet No. 4 </a:t>
            </a:r>
            <a:r>
              <a:rPr lang="en-US" sz="1600" dirty="0">
                <a:solidFill>
                  <a:srgbClr val="595959"/>
                </a:solidFill>
                <a:sym typeface="Wingdings" panose="05000000000000000000" pitchFamily="2" charset="2"/>
              </a:rPr>
              <a:t>for a list of factors to consider when shopping for a mortgage.</a:t>
            </a:r>
            <a:endParaRPr lang="en-US" dirty="0">
              <a:solidFill>
                <a:srgbClr val="595959"/>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14</a:t>
            </a:fld>
            <a:endParaRPr lang="en-US" dirty="0">
              <a:solidFill>
                <a:srgbClr val="595959"/>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52400"/>
            <a:ext cx="5486400" cy="54864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58" y="2779197"/>
            <a:ext cx="699516" cy="905256"/>
          </a:xfrm>
          <a:prstGeom prst="rect">
            <a:avLst/>
          </a:prstGeom>
        </p:spPr>
      </p:pic>
      <p:sp>
        <p:nvSpPr>
          <p:cNvPr id="7"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spTree>
    <p:extLst>
      <p:ext uri="{BB962C8B-B14F-4D97-AF65-F5344CB8AC3E}">
        <p14:creationId xmlns:p14="http://schemas.microsoft.com/office/powerpoint/2010/main" val="404266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1447576"/>
          </a:xfrm>
          <a:prstGeom prst="rect">
            <a:avLst/>
          </a:prstGeom>
          <a:noFill/>
        </p:spPr>
        <p:txBody>
          <a:bodyPr wrap="square" rtlCol="0">
            <a:spAutoFit/>
          </a:bodyPr>
          <a:lstStyle/>
          <a:p>
            <a:pPr>
              <a:spcAft>
                <a:spcPts val="150"/>
              </a:spcAft>
            </a:pPr>
            <a:r>
              <a:rPr lang="en-US" sz="2000" b="1" dirty="0">
                <a:solidFill>
                  <a:srgbClr val="0057B8"/>
                </a:solidFill>
              </a:rPr>
              <a:t>FHA vs. Conventional:</a:t>
            </a:r>
          </a:p>
          <a:p>
            <a:pPr>
              <a:spcAft>
                <a:spcPts val="150"/>
              </a:spcAft>
            </a:pPr>
            <a:r>
              <a:rPr lang="en-US" sz="1660" dirty="0">
                <a:solidFill>
                  <a:srgbClr val="595959"/>
                </a:solidFill>
              </a:rPr>
              <a:t>FHA loans are guaranteed by the Federal Housing Administration and extend credit to homeowners, particularly those who have limited down payment funds and lower credit scores. Conventional loans are typically guaranteed or insured (when required) by private mortgage insurers such as Arch Ml. Conventional loans are purchased by Fannie Mae or Freddie Mac.</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15</a:t>
            </a:fld>
            <a:endParaRPr lang="en-US" dirty="0">
              <a:solidFill>
                <a:srgbClr val="595959"/>
              </a:solidFill>
            </a:endParaRPr>
          </a:p>
        </p:txBody>
      </p:sp>
      <p:sp>
        <p:nvSpPr>
          <p:cNvPr id="2" name="TextBox 1"/>
          <p:cNvSpPr txBox="1"/>
          <p:nvPr/>
        </p:nvSpPr>
        <p:spPr>
          <a:xfrm>
            <a:off x="441658" y="2832063"/>
            <a:ext cx="4107029" cy="3139321"/>
          </a:xfrm>
          <a:prstGeom prst="rect">
            <a:avLst/>
          </a:prstGeom>
          <a:noFill/>
        </p:spPr>
        <p:txBody>
          <a:bodyPr wrap="square" rtlCol="0">
            <a:spAutoFit/>
          </a:bodyPr>
          <a:lstStyle/>
          <a:p>
            <a:r>
              <a:rPr lang="en-US" sz="1600" b="1" dirty="0">
                <a:solidFill>
                  <a:srgbClr val="009CA6"/>
                </a:solidFill>
              </a:rPr>
              <a:t>Conventional Loans</a:t>
            </a:r>
          </a:p>
          <a:p>
            <a:pPr marL="285750" indent="-285750">
              <a:buFont typeface="Wingdings" panose="05000000000000000000" pitchFamily="2" charset="2"/>
              <a:buChar char="§"/>
            </a:pPr>
            <a:r>
              <a:rPr lang="en-US" sz="1400" dirty="0">
                <a:solidFill>
                  <a:srgbClr val="595959"/>
                </a:solidFill>
              </a:rPr>
              <a:t>Generally require a 5% down payment, with certain programs allowing as little as 3% down.</a:t>
            </a:r>
          </a:p>
          <a:p>
            <a:pPr marL="285750" indent="-285750">
              <a:buFont typeface="Wingdings" panose="05000000000000000000" pitchFamily="2" charset="2"/>
              <a:buChar char="§"/>
            </a:pPr>
            <a:r>
              <a:rPr lang="en-US" sz="1400" dirty="0">
                <a:solidFill>
                  <a:srgbClr val="595959"/>
                </a:solidFill>
              </a:rPr>
              <a:t>If MI is required, private Ml companies offer cancelable and flexible monthly or single premium options.</a:t>
            </a:r>
          </a:p>
          <a:p>
            <a:pPr marL="285750" indent="-285750">
              <a:buFont typeface="Wingdings" panose="05000000000000000000" pitchFamily="2" charset="2"/>
              <a:buChar char="§"/>
            </a:pPr>
            <a:r>
              <a:rPr lang="en-US" sz="1400" dirty="0">
                <a:solidFill>
                  <a:srgbClr val="595959"/>
                </a:solidFill>
              </a:rPr>
              <a:t>Private Ml on a conventional loan is typically less expensive than the Ml on a FHA loan. </a:t>
            </a:r>
          </a:p>
          <a:p>
            <a:pPr marL="285750" indent="-285750">
              <a:buFont typeface="Wingdings" panose="05000000000000000000" pitchFamily="2" charset="2"/>
              <a:buChar char="§"/>
            </a:pPr>
            <a:r>
              <a:rPr lang="en-US" sz="1400" dirty="0">
                <a:solidFill>
                  <a:srgbClr val="595959"/>
                </a:solidFill>
              </a:rPr>
              <a:t>Typically, a minimum credit score of 620 is required.</a:t>
            </a:r>
          </a:p>
          <a:p>
            <a:pPr marL="285750" indent="-285750">
              <a:buFont typeface="Wingdings" panose="05000000000000000000" pitchFamily="2" charset="2"/>
              <a:buChar char="§"/>
            </a:pPr>
            <a:r>
              <a:rPr lang="en-US" sz="1400" dirty="0">
                <a:solidFill>
                  <a:srgbClr val="595959"/>
                </a:solidFill>
              </a:rPr>
              <a:t>Often have quicker processing time than FHA loans.</a:t>
            </a:r>
          </a:p>
          <a:p>
            <a:pPr marL="285750" indent="-285750">
              <a:buFont typeface="Wingdings" panose="05000000000000000000" pitchFamily="2" charset="2"/>
              <a:buChar char="§"/>
            </a:pPr>
            <a:r>
              <a:rPr lang="en-US" sz="1400" dirty="0">
                <a:solidFill>
                  <a:srgbClr val="595959"/>
                </a:solidFill>
              </a:rPr>
              <a:t>Generally have a lower loan-to-value (LTV) ratio than FHA loans.</a:t>
            </a:r>
          </a:p>
        </p:txBody>
      </p:sp>
      <p:sp>
        <p:nvSpPr>
          <p:cNvPr id="11" name="TextBox 10"/>
          <p:cNvSpPr txBox="1"/>
          <p:nvPr/>
        </p:nvSpPr>
        <p:spPr>
          <a:xfrm>
            <a:off x="4648200" y="2819400"/>
            <a:ext cx="4191000" cy="2277547"/>
          </a:xfrm>
          <a:prstGeom prst="rect">
            <a:avLst/>
          </a:prstGeom>
          <a:noFill/>
        </p:spPr>
        <p:txBody>
          <a:bodyPr wrap="square" rtlCol="0">
            <a:spAutoFit/>
          </a:bodyPr>
          <a:lstStyle/>
          <a:p>
            <a:r>
              <a:rPr lang="en-US" sz="1600" b="1" dirty="0">
                <a:solidFill>
                  <a:srgbClr val="009CA6"/>
                </a:solidFill>
              </a:rPr>
              <a:t>FHA Loans</a:t>
            </a:r>
          </a:p>
          <a:p>
            <a:pPr marL="285750" indent="-285750">
              <a:buFont typeface="Wingdings" panose="05000000000000000000" pitchFamily="2" charset="2"/>
              <a:buChar char="§"/>
            </a:pPr>
            <a:r>
              <a:rPr lang="en-US" sz="1400" dirty="0">
                <a:solidFill>
                  <a:srgbClr val="595959"/>
                </a:solidFill>
              </a:rPr>
              <a:t>Require a 3.5% down payment, and most borrowers have an FHA insurance premium payment for the life of the loan. Additionally, FHA loans have both an upfront payment (which may be financed into the loan amount) and monthly premium payments.</a:t>
            </a:r>
          </a:p>
          <a:p>
            <a:pPr marL="285750" indent="-285750">
              <a:buFont typeface="Wingdings" panose="05000000000000000000" pitchFamily="2" charset="2"/>
              <a:buChar char="§"/>
            </a:pPr>
            <a:r>
              <a:rPr lang="en-US" sz="1400" dirty="0">
                <a:solidFill>
                  <a:srgbClr val="595959"/>
                </a:solidFill>
              </a:rPr>
              <a:t>Lower maximum loan limits may be imposed (compared to conventional).</a:t>
            </a:r>
          </a:p>
          <a:p>
            <a:pPr marL="285750" indent="-285750">
              <a:buFont typeface="Wingdings" panose="05000000000000000000" pitchFamily="2" charset="2"/>
              <a:buChar char="§"/>
            </a:pPr>
            <a:r>
              <a:rPr lang="en-US" sz="1400" dirty="0">
                <a:solidFill>
                  <a:srgbClr val="595959"/>
                </a:solidFill>
              </a:rPr>
              <a:t>May allow lower minimum required credit score.</a:t>
            </a:r>
          </a:p>
        </p:txBody>
      </p:sp>
      <p:sp>
        <p:nvSpPr>
          <p:cNvPr id="7"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spTree>
    <p:extLst>
      <p:ext uri="{BB962C8B-B14F-4D97-AF65-F5344CB8AC3E}">
        <p14:creationId xmlns:p14="http://schemas.microsoft.com/office/powerpoint/2010/main" val="141185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16</a:t>
            </a:fld>
            <a:endParaRPr lang="en-US" dirty="0">
              <a:solidFill>
                <a:srgbClr val="595959"/>
              </a:solidFill>
            </a:endParaRPr>
          </a:p>
        </p:txBody>
      </p:sp>
      <p:sp>
        <p:nvSpPr>
          <p:cNvPr id="6" name="TextBox 5"/>
          <p:cNvSpPr txBox="1"/>
          <p:nvPr/>
        </p:nvSpPr>
        <p:spPr>
          <a:xfrm>
            <a:off x="381000" y="1350526"/>
            <a:ext cx="8386411" cy="4844916"/>
          </a:xfrm>
          <a:prstGeom prst="rect">
            <a:avLst/>
          </a:prstGeom>
          <a:noFill/>
        </p:spPr>
        <p:txBody>
          <a:bodyPr wrap="square" rtlCol="0">
            <a:spAutoFit/>
          </a:bodyPr>
          <a:lstStyle/>
          <a:p>
            <a:pPr>
              <a:spcAft>
                <a:spcPts val="150"/>
              </a:spcAft>
            </a:pPr>
            <a:r>
              <a:rPr lang="en-US" sz="2000" b="1" dirty="0">
                <a:solidFill>
                  <a:srgbClr val="0057B8"/>
                </a:solidFill>
              </a:rPr>
              <a:t>What is MI and why is it of value to you? (Part 1)</a:t>
            </a:r>
          </a:p>
          <a:p>
            <a:pPr marL="285750" indent="-285750">
              <a:spcAft>
                <a:spcPts val="150"/>
              </a:spcAft>
              <a:buFont typeface="Wingdings" panose="05000000000000000000" pitchFamily="2" charset="2"/>
              <a:buChar char="§"/>
            </a:pPr>
            <a:r>
              <a:rPr lang="en-US" sz="1750" dirty="0">
                <a:solidFill>
                  <a:srgbClr val="595959"/>
                </a:solidFill>
              </a:rPr>
              <a:t>If you have a down payment of less than 20% (of the home's value) on a conventional loan, you will probably be required to have MI.</a:t>
            </a:r>
          </a:p>
          <a:p>
            <a:pPr marL="285750" indent="-285750">
              <a:spcAft>
                <a:spcPts val="150"/>
              </a:spcAft>
              <a:buFont typeface="Wingdings" panose="05000000000000000000" pitchFamily="2" charset="2"/>
              <a:buChar char="§"/>
            </a:pPr>
            <a:r>
              <a:rPr lang="en-US" sz="1750" dirty="0">
                <a:solidFill>
                  <a:srgbClr val="595959"/>
                </a:solidFill>
              </a:rPr>
              <a:t>The function of private MI is to protect the credit union or investor from losses incurred in the event of foreclosure.</a:t>
            </a:r>
          </a:p>
          <a:p>
            <a:pPr marL="285750" indent="-285750">
              <a:spcAft>
                <a:spcPts val="150"/>
              </a:spcAft>
              <a:buFont typeface="Wingdings" panose="05000000000000000000" pitchFamily="2" charset="2"/>
              <a:buChar char="§"/>
            </a:pPr>
            <a:r>
              <a:rPr lang="en-US" sz="1750" dirty="0">
                <a:solidFill>
                  <a:srgbClr val="595959"/>
                </a:solidFill>
              </a:rPr>
              <a:t>Enables the member to purchase a home sooner and with less upfront cash.</a:t>
            </a:r>
          </a:p>
          <a:p>
            <a:pPr marL="285750" indent="-285750">
              <a:spcAft>
                <a:spcPts val="150"/>
              </a:spcAft>
              <a:buFont typeface="Wingdings" panose="05000000000000000000" pitchFamily="2" charset="2"/>
              <a:buChar char="§"/>
            </a:pPr>
            <a:r>
              <a:rPr lang="en-US" sz="1750" dirty="0">
                <a:solidFill>
                  <a:srgbClr val="595959"/>
                </a:solidFill>
              </a:rPr>
              <a:t>Typically, you'll pay the MI premium to the credit union, along with your monthly mortgage payment.</a:t>
            </a:r>
          </a:p>
          <a:p>
            <a:pPr marL="285750" indent="-285750">
              <a:spcAft>
                <a:spcPts val="150"/>
              </a:spcAft>
              <a:buFont typeface="Wingdings" panose="05000000000000000000" pitchFamily="2" charset="2"/>
              <a:buChar char="§"/>
            </a:pPr>
            <a:r>
              <a:rPr lang="en-US" sz="1750" dirty="0">
                <a:solidFill>
                  <a:srgbClr val="595959"/>
                </a:solidFill>
              </a:rPr>
              <a:t>Unlike an FHA-insured loan, private MI is cancelable. This can happen automatically when the mortgage balance is scheduled to drop to 78% of the property’s original value if the homeowner is current on payments. Under certain circumstances, MI premiums can be canceled even sooner at the homeowner’s written request when the principal balance of the loan is scheduled to fall to (or actually reaches, based on accelerated payments) 80% of the original value of the property. Requirements for borrower-initiated cancellation include no junior liens on the property, a good payment history and no decline in the property value.</a:t>
            </a:r>
            <a:r>
              <a:rPr lang="en-US" sz="1750" baseline="30000" dirty="0">
                <a:solidFill>
                  <a:srgbClr val="595959"/>
                </a:solidFill>
              </a:rPr>
              <a:t>1</a:t>
            </a:r>
            <a:br>
              <a:rPr lang="en-US" baseline="30000" dirty="0">
                <a:solidFill>
                  <a:srgbClr val="1C2B39"/>
                </a:solidFill>
              </a:rPr>
            </a:br>
            <a:r>
              <a:rPr lang="en-US" sz="1050" baseline="30000" dirty="0"/>
              <a:t>1 </a:t>
            </a:r>
            <a:r>
              <a:rPr lang="en-US" sz="1050" dirty="0"/>
              <a:t>See the Homeowners Protection Act of 1998 for more details.</a:t>
            </a:r>
          </a:p>
        </p:txBody>
      </p:sp>
      <p:sp>
        <p:nvSpPr>
          <p:cNvPr id="7"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spTree>
    <p:extLst>
      <p:ext uri="{BB962C8B-B14F-4D97-AF65-F5344CB8AC3E}">
        <p14:creationId xmlns:p14="http://schemas.microsoft.com/office/powerpoint/2010/main" val="294886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1" y="1350526"/>
            <a:ext cx="3809999" cy="4565352"/>
          </a:xfrm>
          <a:prstGeom prst="rect">
            <a:avLst/>
          </a:prstGeom>
          <a:noFill/>
        </p:spPr>
        <p:txBody>
          <a:bodyPr wrap="square" rtlCol="0">
            <a:spAutoFit/>
          </a:bodyPr>
          <a:lstStyle/>
          <a:p>
            <a:pPr>
              <a:spcAft>
                <a:spcPts val="150"/>
              </a:spcAft>
            </a:pPr>
            <a:r>
              <a:rPr lang="en-US" sz="2000" b="1" dirty="0">
                <a:solidFill>
                  <a:srgbClr val="0057B8"/>
                </a:solidFill>
              </a:rPr>
              <a:t>What is MI and why is it of value to you? (Part 2)</a:t>
            </a:r>
          </a:p>
          <a:p>
            <a:pPr marL="285750" indent="-285750">
              <a:spcAft>
                <a:spcPts val="150"/>
              </a:spcAft>
              <a:buFont typeface="Wingdings" panose="05000000000000000000" pitchFamily="2" charset="2"/>
              <a:buChar char="§"/>
            </a:pPr>
            <a:r>
              <a:rPr lang="en-US" dirty="0">
                <a:solidFill>
                  <a:srgbClr val="595959"/>
                </a:solidFill>
              </a:rPr>
              <a:t>Piggybacks (Purchase Money Seconds).</a:t>
            </a:r>
          </a:p>
          <a:p>
            <a:pPr marL="742950" lvl="1" indent="-285750">
              <a:spcAft>
                <a:spcPts val="150"/>
              </a:spcAft>
              <a:buFont typeface="Calibri" panose="020F0502020204030204" pitchFamily="34" charset="0"/>
              <a:buChar char="-"/>
            </a:pPr>
            <a:r>
              <a:rPr lang="en-US" sz="1600" dirty="0">
                <a:solidFill>
                  <a:srgbClr val="595959"/>
                </a:solidFill>
              </a:rPr>
              <a:t>Second loan that takes the place of a portion of your down payment, requiring you to make payments on two loans.</a:t>
            </a:r>
          </a:p>
          <a:p>
            <a:pPr marL="742950" lvl="1" indent="-285750">
              <a:spcAft>
                <a:spcPts val="150"/>
              </a:spcAft>
              <a:buFont typeface="Calibri" panose="020F0502020204030204" pitchFamily="34" charset="0"/>
              <a:buChar char="-"/>
            </a:pPr>
            <a:r>
              <a:rPr lang="en-US" sz="1600" dirty="0">
                <a:solidFill>
                  <a:srgbClr val="595959"/>
                </a:solidFill>
              </a:rPr>
              <a:t>Although terms may vary by lender, they're generally initially interest-only, with rates adjusting monthly.</a:t>
            </a:r>
          </a:p>
          <a:p>
            <a:pPr marL="742950" lvl="1" indent="-285750">
              <a:spcAft>
                <a:spcPts val="150"/>
              </a:spcAft>
              <a:buFont typeface="Calibri" panose="020F0502020204030204" pitchFamily="34" charset="0"/>
              <a:buChar char="-"/>
            </a:pPr>
            <a:r>
              <a:rPr lang="en-US" sz="1600" dirty="0">
                <a:solidFill>
                  <a:srgbClr val="595959"/>
                </a:solidFill>
              </a:rPr>
              <a:t>Introductory rate may generate a payment that is lower than a conventional single insured loan, but the payment can increase as rates rise.</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17</a:t>
            </a:fld>
            <a:endParaRPr lang="en-US" dirty="0">
              <a:solidFill>
                <a:srgbClr val="595959"/>
              </a:solidFill>
            </a:endParaRPr>
          </a:p>
        </p:txBody>
      </p:sp>
      <p:sp>
        <p:nvSpPr>
          <p:cNvPr id="6" name="Title 1"/>
          <p:cNvSpPr txBox="1">
            <a:spLocks/>
          </p:cNvSpPr>
          <p:nvPr/>
        </p:nvSpPr>
        <p:spPr>
          <a:xfrm>
            <a:off x="1" y="0"/>
            <a:ext cx="5410200"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OBTAINING A MORTGAGE AND COMPARING FINANCING OPTIONS</a:t>
            </a:r>
          </a:p>
        </p:txBody>
      </p:sp>
      <p:pic>
        <p:nvPicPr>
          <p:cNvPr id="7" name="Picture 6">
            <a:extLst>
              <a:ext uri="{FF2B5EF4-FFF2-40B4-BE49-F238E27FC236}">
                <a16:creationId xmlns:a16="http://schemas.microsoft.com/office/drawing/2014/main" id="{19F26BED-FA6E-48C0-8450-1214257F87C3}"/>
              </a:ext>
            </a:extLst>
          </p:cNvPr>
          <p:cNvPicPr>
            <a:picLocks noChangeAspect="1"/>
          </p:cNvPicPr>
          <p:nvPr/>
        </p:nvPicPr>
        <p:blipFill rotWithShape="1">
          <a:blip r:embed="rId2">
            <a:extLst>
              <a:ext uri="{28A0092B-C50C-407E-A947-70E740481C1C}">
                <a14:useLocalDpi xmlns:a14="http://schemas.microsoft.com/office/drawing/2010/main" val="0"/>
              </a:ext>
            </a:extLst>
          </a:blip>
          <a:srcRect l="-11294" t="8471" r="11294"/>
          <a:stretch/>
        </p:blipFill>
        <p:spPr>
          <a:xfrm>
            <a:off x="3746643" y="1219200"/>
            <a:ext cx="5397357" cy="4940157"/>
          </a:xfrm>
          <a:prstGeom prst="rect">
            <a:avLst/>
          </a:prstGeom>
        </p:spPr>
      </p:pic>
    </p:spTree>
    <p:extLst>
      <p:ext uri="{BB962C8B-B14F-4D97-AF65-F5344CB8AC3E}">
        <p14:creationId xmlns:p14="http://schemas.microsoft.com/office/powerpoint/2010/main" val="160126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1" y="1350526"/>
            <a:ext cx="5791199" cy="3770263"/>
          </a:xfrm>
          <a:prstGeom prst="rect">
            <a:avLst/>
          </a:prstGeom>
          <a:noFill/>
        </p:spPr>
        <p:txBody>
          <a:bodyPr wrap="square" rtlCol="0">
            <a:spAutoFit/>
          </a:bodyPr>
          <a:lstStyle/>
          <a:p>
            <a:pPr>
              <a:spcAft>
                <a:spcPts val="150"/>
              </a:spcAft>
            </a:pPr>
            <a:r>
              <a:rPr lang="en-US" sz="2000" b="1" dirty="0">
                <a:solidFill>
                  <a:srgbClr val="0057B8"/>
                </a:solidFill>
              </a:rPr>
              <a:t>Credit Union Evaluates Mortgage Loan Application:</a:t>
            </a:r>
          </a:p>
          <a:p>
            <a:pPr>
              <a:spcAft>
                <a:spcPts val="150"/>
              </a:spcAft>
            </a:pPr>
            <a:r>
              <a:rPr lang="en-US" dirty="0">
                <a:solidFill>
                  <a:srgbClr val="595959"/>
                </a:solidFill>
              </a:rPr>
              <a:t>The following four Cs are examined in underwriting a loan application:</a:t>
            </a:r>
          </a:p>
          <a:p>
            <a:pPr marL="285750" indent="-285750">
              <a:spcAft>
                <a:spcPts val="150"/>
              </a:spcAft>
              <a:buFont typeface="Wingdings" panose="05000000000000000000" pitchFamily="2" charset="2"/>
              <a:buChar char="§"/>
            </a:pPr>
            <a:r>
              <a:rPr lang="en-US" dirty="0">
                <a:solidFill>
                  <a:srgbClr val="595959"/>
                </a:solidFill>
              </a:rPr>
              <a:t>Collateral.</a:t>
            </a:r>
          </a:p>
          <a:p>
            <a:pPr marL="742950" lvl="1" indent="-285750">
              <a:spcAft>
                <a:spcPts val="150"/>
              </a:spcAft>
              <a:buFont typeface="Calibri" panose="020F0502020204030204" pitchFamily="34" charset="0"/>
              <a:buChar char="-"/>
            </a:pPr>
            <a:r>
              <a:rPr lang="en-US" sz="1600" dirty="0">
                <a:solidFill>
                  <a:srgbClr val="595959"/>
                </a:solidFill>
              </a:rPr>
              <a:t>Requires property appraisal. Determines whether the loan amount is supported by property value.</a:t>
            </a:r>
          </a:p>
          <a:p>
            <a:pPr marL="285750" indent="-285750">
              <a:spcAft>
                <a:spcPts val="150"/>
              </a:spcAft>
              <a:buFont typeface="Wingdings" panose="05000000000000000000" pitchFamily="2" charset="2"/>
              <a:buChar char="§"/>
            </a:pPr>
            <a:r>
              <a:rPr lang="en-US" dirty="0">
                <a:solidFill>
                  <a:srgbClr val="595959"/>
                </a:solidFill>
              </a:rPr>
              <a:t>Capacity.</a:t>
            </a:r>
          </a:p>
          <a:p>
            <a:pPr marL="742950" lvl="1" indent="-285750">
              <a:spcAft>
                <a:spcPts val="150"/>
              </a:spcAft>
              <a:buFont typeface="Calibri" panose="020F0502020204030204" pitchFamily="34" charset="0"/>
              <a:buChar char="-"/>
            </a:pPr>
            <a:r>
              <a:rPr lang="en-US" sz="1600" dirty="0">
                <a:solidFill>
                  <a:srgbClr val="595959"/>
                </a:solidFill>
              </a:rPr>
              <a:t>Ability to repay the mortgage along with other debts.</a:t>
            </a:r>
          </a:p>
          <a:p>
            <a:pPr marL="285750" indent="-285750">
              <a:spcAft>
                <a:spcPts val="150"/>
              </a:spcAft>
              <a:buFont typeface="Wingdings" panose="05000000000000000000" pitchFamily="2" charset="2"/>
              <a:buChar char="§"/>
            </a:pPr>
            <a:r>
              <a:rPr lang="en-US" dirty="0">
                <a:solidFill>
                  <a:srgbClr val="595959"/>
                </a:solidFill>
              </a:rPr>
              <a:t>Credit.</a:t>
            </a:r>
          </a:p>
          <a:p>
            <a:pPr marL="742950" lvl="1" indent="-285750">
              <a:spcAft>
                <a:spcPts val="150"/>
              </a:spcAft>
              <a:buFont typeface="Calibri" panose="020F0502020204030204" pitchFamily="34" charset="0"/>
              <a:buChar char="-"/>
            </a:pPr>
            <a:r>
              <a:rPr lang="en-US" sz="1600" dirty="0">
                <a:solidFill>
                  <a:srgbClr val="595959"/>
                </a:solidFill>
              </a:rPr>
              <a:t>Credit history shows your willingness to repay.</a:t>
            </a:r>
          </a:p>
          <a:p>
            <a:pPr marL="285750" indent="-285750">
              <a:spcAft>
                <a:spcPts val="150"/>
              </a:spcAft>
              <a:buFont typeface="Wingdings" panose="05000000000000000000" pitchFamily="2" charset="2"/>
              <a:buChar char="§"/>
            </a:pPr>
            <a:r>
              <a:rPr lang="en-US" dirty="0">
                <a:solidFill>
                  <a:srgbClr val="595959"/>
                </a:solidFill>
              </a:rPr>
              <a:t>Capital.</a:t>
            </a:r>
          </a:p>
          <a:p>
            <a:pPr marL="742950" lvl="1" indent="-285750">
              <a:spcAft>
                <a:spcPts val="150"/>
              </a:spcAft>
              <a:buFont typeface="Calibri" panose="020F0502020204030204" pitchFamily="34" charset="0"/>
              <a:buChar char="-"/>
            </a:pPr>
            <a:r>
              <a:rPr lang="en-US" sz="1600" dirty="0">
                <a:solidFill>
                  <a:srgbClr val="595959"/>
                </a:solidFill>
              </a:rPr>
              <a:t>Down payment and closing or settlement costs demonstrate your ability to save.</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18</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LOAN APPROVAL PHASE</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30938"/>
          <a:stretch/>
        </p:blipFill>
        <p:spPr>
          <a:xfrm>
            <a:off x="6248400" y="1295400"/>
            <a:ext cx="2695575" cy="5018779"/>
          </a:xfrm>
          <a:prstGeom prst="rect">
            <a:avLst/>
          </a:prstGeom>
        </p:spPr>
      </p:pic>
    </p:spTree>
    <p:extLst>
      <p:ext uri="{BB962C8B-B14F-4D97-AF65-F5344CB8AC3E}">
        <p14:creationId xmlns:p14="http://schemas.microsoft.com/office/powerpoint/2010/main" val="80319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4673074"/>
          </a:xfrm>
          <a:prstGeom prst="rect">
            <a:avLst/>
          </a:prstGeom>
          <a:noFill/>
        </p:spPr>
        <p:txBody>
          <a:bodyPr wrap="square" rtlCol="0">
            <a:spAutoFit/>
          </a:bodyPr>
          <a:lstStyle/>
          <a:p>
            <a:pPr>
              <a:spcAft>
                <a:spcPts val="150"/>
              </a:spcAft>
            </a:pPr>
            <a:r>
              <a:rPr lang="en-US" sz="2000" b="1" dirty="0">
                <a:solidFill>
                  <a:srgbClr val="0057B8"/>
                </a:solidFill>
              </a:rPr>
              <a:t>Credit Union Disclosures</a:t>
            </a:r>
          </a:p>
          <a:p>
            <a:pPr lvl="0">
              <a:spcAft>
                <a:spcPts val="150"/>
              </a:spcAft>
            </a:pPr>
            <a:r>
              <a:rPr lang="en-US" sz="1700" dirty="0">
                <a:solidFill>
                  <a:srgbClr val="595959"/>
                </a:solidFill>
              </a:rPr>
              <a:t>Under the Consumer Financial Protection Bureau's (CFPB) new "Know Before You Owe Rules," you are considered to have completed a loan application when you provide your credit union with the following six pieces of information:</a:t>
            </a:r>
          </a:p>
          <a:p>
            <a:pPr lvl="0">
              <a:spcAft>
                <a:spcPts val="175"/>
              </a:spcAft>
            </a:pPr>
            <a:r>
              <a:rPr lang="en-US" sz="1600" dirty="0">
                <a:solidFill>
                  <a:srgbClr val="595959"/>
                </a:solidFill>
              </a:rPr>
              <a:t>1) Your name.  2) Your income.  3) Your Social Security Number.  4) Your property address.  </a:t>
            </a:r>
            <a:br>
              <a:rPr lang="en-US" sz="1600" dirty="0">
                <a:solidFill>
                  <a:srgbClr val="595959"/>
                </a:solidFill>
              </a:rPr>
            </a:br>
            <a:r>
              <a:rPr lang="en-US" sz="1600" dirty="0">
                <a:solidFill>
                  <a:srgbClr val="595959"/>
                </a:solidFill>
              </a:rPr>
              <a:t>5) Estimate of property value.  6) Loan amount.</a:t>
            </a:r>
            <a:br>
              <a:rPr lang="en-US" sz="1600" dirty="0">
                <a:solidFill>
                  <a:srgbClr val="595959"/>
                </a:solidFill>
              </a:rPr>
            </a:br>
            <a:r>
              <a:rPr lang="en-US" sz="1600" dirty="0">
                <a:solidFill>
                  <a:srgbClr val="595959"/>
                </a:solidFill>
              </a:rPr>
              <a:t>Once you've submitted these six pieces of information, your credit union is required to send you the following disclosures within three business days:</a:t>
            </a:r>
          </a:p>
          <a:p>
            <a:pPr marL="285750" lvl="0" indent="-285750">
              <a:spcAft>
                <a:spcPts val="150"/>
              </a:spcAft>
              <a:buFont typeface="Wingdings" panose="05000000000000000000" pitchFamily="2" charset="2"/>
              <a:buChar char="§"/>
            </a:pPr>
            <a:r>
              <a:rPr lang="en-US" sz="1700" b="1" dirty="0">
                <a:solidFill>
                  <a:srgbClr val="595959"/>
                </a:solidFill>
              </a:rPr>
              <a:t>The Loan Estimate, </a:t>
            </a:r>
            <a:r>
              <a:rPr lang="en-US" sz="1700" dirty="0">
                <a:solidFill>
                  <a:srgbClr val="595959"/>
                </a:solidFill>
              </a:rPr>
              <a:t>which lists the charges you are likely to pay at settlement and helps you understand the full cost of the mortgage, including fees and interest. This form shows the amount being borrowed, the interest rate being assigned to the loan and whether there are prepayment penalties. This form has been in use since Oct. 1, 2015, and replaced the older Truth in Lending Statement and the Good Faith Estimate.</a:t>
            </a:r>
          </a:p>
          <a:p>
            <a:pPr marL="285750" lvl="0" indent="-285750">
              <a:spcAft>
                <a:spcPts val="150"/>
              </a:spcAft>
              <a:buFont typeface="Wingdings" panose="05000000000000000000" pitchFamily="2" charset="2"/>
              <a:buChar char="§"/>
            </a:pPr>
            <a:r>
              <a:rPr lang="en-US" sz="1700" dirty="0">
                <a:solidFill>
                  <a:srgbClr val="595959"/>
                </a:solidFill>
              </a:rPr>
              <a:t>A special information booklet called the “Home Loan Toolkit,” published by the CFPB, which informs consumers of the steps they need to take to get the best mortgage for their individual situation, explains their closing costs and what it takes to buy a home. It also offers tips on how to be a successful homeowner.</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19</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LOAN APPROVAL PHASE</a:t>
            </a:r>
          </a:p>
        </p:txBody>
      </p:sp>
    </p:spTree>
    <p:extLst>
      <p:ext uri="{BB962C8B-B14F-4D97-AF65-F5344CB8AC3E}">
        <p14:creationId xmlns:p14="http://schemas.microsoft.com/office/powerpoint/2010/main" val="230475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66800"/>
            <a:ext cx="9144000" cy="5074023"/>
          </a:xfrm>
          <a:prstGeom prst="rect">
            <a:avLst/>
          </a:prstGeom>
          <a:solidFill>
            <a:srgbClr val="DFD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D1A7"/>
              </a:solidFill>
            </a:endParaRPr>
          </a:p>
        </p:txBody>
      </p:sp>
      <p:sp>
        <p:nvSpPr>
          <p:cNvPr id="6"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a:t>
            </a:fld>
            <a:endParaRPr lang="en-US" dirty="0">
              <a:solidFill>
                <a:srgbClr val="595959"/>
              </a:solidFill>
            </a:endParaRPr>
          </a:p>
        </p:txBody>
      </p:sp>
      <p:sp>
        <p:nvSpPr>
          <p:cNvPr id="5" name="Rectangle 4"/>
          <p:cNvSpPr/>
          <p:nvPr/>
        </p:nvSpPr>
        <p:spPr>
          <a:xfrm>
            <a:off x="304800" y="152400"/>
            <a:ext cx="2971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9143085" cy="6858000"/>
          </a:xfrm>
          <a:prstGeom prst="rect">
            <a:avLst/>
          </a:prstGeom>
        </p:spPr>
      </p:pic>
      <p:sp>
        <p:nvSpPr>
          <p:cNvPr id="4" name="Rectangle 3"/>
          <p:cNvSpPr/>
          <p:nvPr/>
        </p:nvSpPr>
        <p:spPr>
          <a:xfrm>
            <a:off x="5486400" y="152400"/>
            <a:ext cx="3429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423" y="307891"/>
            <a:ext cx="3636719" cy="479884"/>
          </a:xfrm>
          <a:prstGeom prst="rect">
            <a:avLst/>
          </a:prstGeom>
        </p:spPr>
      </p:pic>
    </p:spTree>
    <p:extLst>
      <p:ext uri="{BB962C8B-B14F-4D97-AF65-F5344CB8AC3E}">
        <p14:creationId xmlns:p14="http://schemas.microsoft.com/office/powerpoint/2010/main" val="257862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2836674"/>
          </a:xfrm>
          <a:prstGeom prst="rect">
            <a:avLst/>
          </a:prstGeom>
          <a:noFill/>
        </p:spPr>
        <p:txBody>
          <a:bodyPr wrap="square" rtlCol="0">
            <a:spAutoFit/>
          </a:bodyPr>
          <a:lstStyle/>
          <a:p>
            <a:pPr>
              <a:spcAft>
                <a:spcPts val="150"/>
              </a:spcAft>
            </a:pPr>
            <a:r>
              <a:rPr lang="en-US" sz="2000" b="1" dirty="0">
                <a:solidFill>
                  <a:srgbClr val="0057B8"/>
                </a:solidFill>
              </a:rPr>
              <a:t>Communication from your credit union: The final decision will be forwarded </a:t>
            </a:r>
            <a:br>
              <a:rPr lang="en-US" sz="2000" b="1" dirty="0">
                <a:solidFill>
                  <a:srgbClr val="0057B8"/>
                </a:solidFill>
              </a:rPr>
            </a:br>
            <a:r>
              <a:rPr lang="en-US" sz="2000" b="1" dirty="0">
                <a:solidFill>
                  <a:srgbClr val="0057B8"/>
                </a:solidFill>
              </a:rPr>
              <a:t>to you:</a:t>
            </a:r>
            <a:endParaRPr lang="en-US" sz="1600" dirty="0">
              <a:solidFill>
                <a:srgbClr val="0057B8"/>
              </a:solidFill>
            </a:endParaRPr>
          </a:p>
          <a:p>
            <a:pPr marL="285750" indent="-285750">
              <a:spcAft>
                <a:spcPts val="150"/>
              </a:spcAft>
              <a:buFont typeface="Wingdings" panose="05000000000000000000" pitchFamily="2" charset="2"/>
              <a:buChar char="§"/>
            </a:pPr>
            <a:r>
              <a:rPr lang="en-US" dirty="0">
                <a:solidFill>
                  <a:srgbClr val="595959"/>
                </a:solidFill>
              </a:rPr>
              <a:t>Loan application may be approved with conditions that must be met prior to</a:t>
            </a:r>
            <a:r>
              <a:rPr lang="en-US" sz="1600" dirty="0">
                <a:solidFill>
                  <a:srgbClr val="595959"/>
                </a:solidFill>
              </a:rPr>
              <a:t>.</a:t>
            </a:r>
          </a:p>
          <a:p>
            <a:pPr marL="285750" indent="-285750">
              <a:spcAft>
                <a:spcPts val="150"/>
              </a:spcAft>
              <a:buFont typeface="Wingdings" panose="05000000000000000000" pitchFamily="2" charset="2"/>
              <a:buChar char="§"/>
            </a:pPr>
            <a:r>
              <a:rPr lang="en-US" dirty="0">
                <a:solidFill>
                  <a:srgbClr val="595959"/>
                </a:solidFill>
              </a:rPr>
              <a:t>Loan application may be declined. With a denial, you may consider immediate steps or longer-term strategies.</a:t>
            </a:r>
          </a:p>
          <a:p>
            <a:pPr marL="285750" indent="-285750">
              <a:spcAft>
                <a:spcPts val="150"/>
              </a:spcAft>
              <a:buFont typeface="Wingdings" panose="05000000000000000000" pitchFamily="2" charset="2"/>
              <a:buChar char="§"/>
            </a:pPr>
            <a:endParaRPr lang="en-US" dirty="0">
              <a:solidFill>
                <a:srgbClr val="0057B8"/>
              </a:solidFill>
            </a:endParaRPr>
          </a:p>
          <a:p>
            <a:pPr>
              <a:spcAft>
                <a:spcPts val="150"/>
              </a:spcAft>
            </a:pPr>
            <a:r>
              <a:rPr lang="en-US" sz="2000" b="1" dirty="0">
                <a:solidFill>
                  <a:srgbClr val="0057B8"/>
                </a:solidFill>
              </a:rPr>
              <a:t>Contingencies: Meet any contingencies spelled out in the sales contract for the home:</a:t>
            </a:r>
          </a:p>
          <a:p>
            <a:pPr marL="342900" indent="-342900">
              <a:spcAft>
                <a:spcPts val="150"/>
              </a:spcAft>
              <a:buFont typeface="Wingdings" panose="05000000000000000000" pitchFamily="2" charset="2"/>
              <a:buChar char="§"/>
            </a:pPr>
            <a:r>
              <a:rPr lang="en-US" dirty="0">
                <a:solidFill>
                  <a:srgbClr val="595959"/>
                </a:solidFill>
              </a:rPr>
              <a:t>Home inspection and other inspections, such as pest or termite.</a:t>
            </a:r>
            <a:endParaRPr lang="en-US" sz="2000" b="1" dirty="0">
              <a:solidFill>
                <a:srgbClr val="595959"/>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20</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LOAN APPROVAL PHASE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3600"/>
            <a:ext cx="9144000" cy="6096000"/>
          </a:xfrm>
          <a:prstGeom prst="rect">
            <a:avLst/>
          </a:prstGeom>
        </p:spPr>
      </p:pic>
    </p:spTree>
    <p:extLst>
      <p:ext uri="{BB962C8B-B14F-4D97-AF65-F5344CB8AC3E}">
        <p14:creationId xmlns:p14="http://schemas.microsoft.com/office/powerpoint/2010/main" val="9767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5334000" cy="4329390"/>
          </a:xfrm>
          <a:prstGeom prst="rect">
            <a:avLst/>
          </a:prstGeom>
          <a:noFill/>
        </p:spPr>
        <p:txBody>
          <a:bodyPr wrap="square" rtlCol="0">
            <a:spAutoFit/>
          </a:bodyPr>
          <a:lstStyle/>
          <a:p>
            <a:pPr>
              <a:spcAft>
                <a:spcPts val="150"/>
              </a:spcAft>
            </a:pPr>
            <a:r>
              <a:rPr lang="en-US" sz="2000" b="1" dirty="0">
                <a:solidFill>
                  <a:srgbClr val="0057B8"/>
                </a:solidFill>
              </a:rPr>
              <a:t>Obtain Hazard Insurance (well before closing)</a:t>
            </a:r>
            <a:endParaRPr lang="en-US" sz="1600" dirty="0">
              <a:solidFill>
                <a:srgbClr val="0057B8"/>
              </a:solidFill>
            </a:endParaRPr>
          </a:p>
          <a:p>
            <a:pPr marL="285750" lvl="0" indent="-285750">
              <a:spcAft>
                <a:spcPts val="150"/>
              </a:spcAft>
              <a:buFont typeface="Wingdings" panose="05000000000000000000" pitchFamily="2" charset="2"/>
              <a:buChar char="§"/>
            </a:pPr>
            <a:r>
              <a:rPr lang="en-US" dirty="0">
                <a:solidFill>
                  <a:srgbClr val="595959"/>
                </a:solidFill>
              </a:rPr>
              <a:t>If you are purchasing a single-family residence, </a:t>
            </a:r>
            <a:br>
              <a:rPr lang="en-US" dirty="0">
                <a:solidFill>
                  <a:srgbClr val="595959"/>
                </a:solidFill>
              </a:rPr>
            </a:br>
            <a:r>
              <a:rPr lang="en-US" dirty="0">
                <a:solidFill>
                  <a:srgbClr val="595959"/>
                </a:solidFill>
              </a:rPr>
              <a:t>your credit union will require you to obtain hazard insurance for the replacement value of the property. If you are buying a condo or townhouse, get a copy of the HOA’s umbrella insurance policy. You will likely also be required to purchase insurance coverage protecting the interior, including contents.</a:t>
            </a:r>
          </a:p>
          <a:p>
            <a:pPr marL="285750" lvl="0" indent="-285750">
              <a:buFont typeface="Wingdings" panose="05000000000000000000" pitchFamily="2" charset="2"/>
              <a:buChar char="§"/>
            </a:pPr>
            <a:r>
              <a:rPr lang="en-US" dirty="0">
                <a:solidFill>
                  <a:srgbClr val="595959"/>
                </a:solidFill>
              </a:rPr>
              <a:t>Certain hazards are not covered in a standard policy (flood, earthquake), and you may be required to purchase additional insurance.</a:t>
            </a:r>
          </a:p>
          <a:p>
            <a:pPr marL="285750" lvl="0" indent="-285750">
              <a:spcAft>
                <a:spcPts val="150"/>
              </a:spcAft>
              <a:buFont typeface="Wingdings" panose="05000000000000000000" pitchFamily="2" charset="2"/>
              <a:buChar char="§"/>
            </a:pPr>
            <a:r>
              <a:rPr lang="en-US" dirty="0">
                <a:solidFill>
                  <a:srgbClr val="595959"/>
                </a:solidFill>
              </a:rPr>
              <a:t>Members should obtain more information </a:t>
            </a:r>
            <a:br>
              <a:rPr lang="en-US" dirty="0">
                <a:solidFill>
                  <a:srgbClr val="595959"/>
                </a:solidFill>
              </a:rPr>
            </a:br>
            <a:r>
              <a:rPr lang="en-US" dirty="0">
                <a:solidFill>
                  <a:srgbClr val="595959"/>
                </a:solidFill>
              </a:rPr>
              <a:t>regarding specific insurance requirements </a:t>
            </a:r>
            <a:br>
              <a:rPr lang="en-US" dirty="0">
                <a:solidFill>
                  <a:srgbClr val="595959"/>
                </a:solidFill>
              </a:rPr>
            </a:br>
            <a:r>
              <a:rPr lang="en-US" dirty="0">
                <a:solidFill>
                  <a:srgbClr val="595959"/>
                </a:solidFill>
              </a:rPr>
              <a:t>from their credit union.</a:t>
            </a:r>
            <a:endParaRPr lang="en-US" sz="2000" b="1" dirty="0">
              <a:solidFill>
                <a:srgbClr val="595959"/>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21</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PREPARING FOR CLOSING</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756"/>
          <a:stretch/>
        </p:blipFill>
        <p:spPr>
          <a:xfrm>
            <a:off x="3352800" y="1219200"/>
            <a:ext cx="5791200" cy="4876800"/>
          </a:xfrm>
          <a:prstGeom prst="rect">
            <a:avLst/>
          </a:prstGeom>
        </p:spPr>
      </p:pic>
    </p:spTree>
    <p:extLst>
      <p:ext uri="{BB962C8B-B14F-4D97-AF65-F5344CB8AC3E}">
        <p14:creationId xmlns:p14="http://schemas.microsoft.com/office/powerpoint/2010/main" val="326151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4755148"/>
          </a:xfrm>
          <a:prstGeom prst="rect">
            <a:avLst/>
          </a:prstGeom>
          <a:noFill/>
        </p:spPr>
        <p:txBody>
          <a:bodyPr wrap="square" rtlCol="0">
            <a:spAutoFit/>
          </a:bodyPr>
          <a:lstStyle/>
          <a:p>
            <a:pPr>
              <a:spcAft>
                <a:spcPts val="150"/>
              </a:spcAft>
            </a:pPr>
            <a:r>
              <a:rPr lang="en-US" sz="2000" b="1" dirty="0">
                <a:solidFill>
                  <a:srgbClr val="0057B8"/>
                </a:solidFill>
              </a:rPr>
              <a:t>Prior to Closing: Review Closing Disclosure</a:t>
            </a:r>
            <a:endParaRPr lang="en-US" sz="1600" dirty="0">
              <a:solidFill>
                <a:srgbClr val="0057B8"/>
              </a:solidFill>
            </a:endParaRPr>
          </a:p>
          <a:p>
            <a:pPr marL="285750" lvl="0" indent="-285750">
              <a:spcAft>
                <a:spcPts val="150"/>
              </a:spcAft>
              <a:buFont typeface="Wingdings" panose="05000000000000000000" pitchFamily="2" charset="2"/>
              <a:buChar char="§"/>
            </a:pPr>
            <a:r>
              <a:rPr lang="en-US" sz="1700" dirty="0">
                <a:solidFill>
                  <a:srgbClr val="595959"/>
                </a:solidFill>
              </a:rPr>
              <a:t>The “Know Before You Owe” rules require your credit union to send you a form called a Closing Disclosure at least three business days before your loan closes. The Closing Disclosure lists your final mortgage costs in the same format as the Loan Estimate. You should compare your Loan Estimate to the Closing Disclosure and make sure that you understand the reason for any differences. Be sure to keep a copy of your Closing Disclosure; because some of the closing costs may be tax-deductible.  </a:t>
            </a:r>
          </a:p>
          <a:p>
            <a:pPr lvl="0">
              <a:spcAft>
                <a:spcPts val="150"/>
              </a:spcAft>
            </a:pPr>
            <a:r>
              <a:rPr lang="en-US" sz="2000" b="1" dirty="0">
                <a:solidFill>
                  <a:srgbClr val="0057B8"/>
                </a:solidFill>
              </a:rPr>
              <a:t>Closing Agent or Settlement Attorney</a:t>
            </a:r>
          </a:p>
          <a:p>
            <a:pPr marL="342900" lvl="0" indent="-342900">
              <a:buFont typeface="Wingdings" panose="05000000000000000000" pitchFamily="2" charset="2"/>
              <a:buChar char="§"/>
            </a:pPr>
            <a:r>
              <a:rPr lang="en-US" sz="1700" dirty="0">
                <a:solidFill>
                  <a:srgbClr val="595959"/>
                </a:solidFill>
              </a:rPr>
              <a:t>Generally, these important closing functions are performed by a title or escrow company. In certain regions of the country, specially trained closing attorneys deal with this task.</a:t>
            </a:r>
          </a:p>
          <a:p>
            <a:pPr lvl="0"/>
            <a:r>
              <a:rPr lang="en-US" sz="2000" b="1" dirty="0">
                <a:solidFill>
                  <a:srgbClr val="0057B8"/>
                </a:solidFill>
              </a:rPr>
              <a:t>Title Insurance</a:t>
            </a:r>
          </a:p>
          <a:p>
            <a:pPr marL="342900" lvl="0" indent="-342900">
              <a:buFont typeface="Wingdings" panose="05000000000000000000" pitchFamily="2" charset="2"/>
              <a:buChar char="§"/>
            </a:pPr>
            <a:r>
              <a:rPr lang="en-US" sz="1700" dirty="0">
                <a:solidFill>
                  <a:srgbClr val="595959"/>
                </a:solidFill>
              </a:rPr>
              <a:t>Your credit union will recommend a title insurance provider, but you have the option to choose for yourself and decide on coverage options. Title insurance policies protect both you and the financial institution against losses resulting from certain claims, such as others claiming ownership to the property or undisclosed liens against the property. </a:t>
            </a:r>
          </a:p>
          <a:p>
            <a:pPr marL="342900" lvl="0" indent="-342900">
              <a:buFont typeface="Wingdings" panose="05000000000000000000" pitchFamily="2" charset="2"/>
              <a:buChar char="§"/>
            </a:pPr>
            <a:r>
              <a:rPr lang="en-US" sz="1700" dirty="0">
                <a:solidFill>
                  <a:srgbClr val="595959"/>
                </a:solidFill>
              </a:rPr>
              <a:t>A title insurance company will research public records to ensure that the seller holds legal title to the property and that there are no undisclosed liens or past due taxes.</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22</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PREPARING FOR CLOSING</a:t>
            </a:r>
          </a:p>
        </p:txBody>
      </p:sp>
    </p:spTree>
    <p:extLst>
      <p:ext uri="{BB962C8B-B14F-4D97-AF65-F5344CB8AC3E}">
        <p14:creationId xmlns:p14="http://schemas.microsoft.com/office/powerpoint/2010/main" val="8965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3441968"/>
          </a:xfrm>
          <a:prstGeom prst="rect">
            <a:avLst/>
          </a:prstGeom>
          <a:noFill/>
        </p:spPr>
        <p:txBody>
          <a:bodyPr wrap="square" rtlCol="0">
            <a:spAutoFit/>
          </a:bodyPr>
          <a:lstStyle/>
          <a:p>
            <a:pPr lvl="0">
              <a:spcAft>
                <a:spcPts val="150"/>
              </a:spcAft>
            </a:pPr>
            <a:r>
              <a:rPr lang="en-US" sz="2000" b="1" dirty="0">
                <a:solidFill>
                  <a:srgbClr val="0057B8"/>
                </a:solidFill>
              </a:rPr>
              <a:t>Mortgage Payment</a:t>
            </a:r>
          </a:p>
          <a:p>
            <a:pPr marL="285750" lvl="0" indent="-285750">
              <a:spcAft>
                <a:spcPts val="150"/>
              </a:spcAft>
              <a:buFont typeface="Wingdings" panose="05000000000000000000" pitchFamily="2" charset="2"/>
              <a:buChar char="§"/>
            </a:pPr>
            <a:r>
              <a:rPr lang="en-US" dirty="0">
                <a:solidFill>
                  <a:srgbClr val="595959"/>
                </a:solidFill>
              </a:rPr>
              <a:t>Confirm the amount, due date and method of payment (such as direct debit from your checking account).</a:t>
            </a:r>
          </a:p>
          <a:p>
            <a:pPr lvl="0">
              <a:spcAft>
                <a:spcPts val="150"/>
              </a:spcAft>
            </a:pPr>
            <a:r>
              <a:rPr lang="en-US" sz="2000" b="1" dirty="0">
                <a:solidFill>
                  <a:srgbClr val="0057B8"/>
                </a:solidFill>
              </a:rPr>
              <a:t>Other Monthly Housing-Related Fees</a:t>
            </a:r>
          </a:p>
          <a:p>
            <a:pPr marL="285750" lvl="0" indent="-285750">
              <a:spcAft>
                <a:spcPts val="150"/>
              </a:spcAft>
              <a:buFont typeface="Wingdings" panose="05000000000000000000" pitchFamily="2" charset="2"/>
              <a:buChar char="§"/>
            </a:pPr>
            <a:r>
              <a:rPr lang="en-US" dirty="0">
                <a:solidFill>
                  <a:srgbClr val="595959"/>
                </a:solidFill>
              </a:rPr>
              <a:t>Condos, townhouses and co-ops may also have monthly association fees.</a:t>
            </a:r>
          </a:p>
          <a:p>
            <a:pPr lvl="0">
              <a:spcAft>
                <a:spcPts val="150"/>
              </a:spcAft>
            </a:pPr>
            <a:r>
              <a:rPr lang="en-US" sz="2000" b="1" dirty="0">
                <a:solidFill>
                  <a:srgbClr val="0057B8"/>
                </a:solidFill>
              </a:rPr>
              <a:t>Prepaying Your Mortgage</a:t>
            </a:r>
          </a:p>
          <a:p>
            <a:pPr marL="342900" lvl="0" indent="-342900">
              <a:spcAft>
                <a:spcPts val="150"/>
              </a:spcAft>
              <a:buFont typeface="Wingdings" panose="05000000000000000000" pitchFamily="2" charset="2"/>
              <a:buChar char="§"/>
            </a:pPr>
            <a:r>
              <a:rPr lang="en-US" dirty="0">
                <a:solidFill>
                  <a:srgbClr val="595959"/>
                </a:solidFill>
              </a:rPr>
              <a:t>Consider making additional principal payments to speed your equity </a:t>
            </a:r>
            <a:br>
              <a:rPr lang="en-US" dirty="0">
                <a:solidFill>
                  <a:srgbClr val="595959"/>
                </a:solidFill>
              </a:rPr>
            </a:br>
            <a:r>
              <a:rPr lang="en-US" dirty="0">
                <a:solidFill>
                  <a:srgbClr val="595959"/>
                </a:solidFill>
              </a:rPr>
              <a:t>build-up.</a:t>
            </a:r>
          </a:p>
          <a:p>
            <a:pPr lvl="0">
              <a:spcAft>
                <a:spcPts val="150"/>
              </a:spcAft>
            </a:pPr>
            <a:r>
              <a:rPr lang="en-US" sz="2000" b="1" dirty="0">
                <a:solidFill>
                  <a:srgbClr val="0057B8"/>
                </a:solidFill>
              </a:rPr>
              <a:t>Transfer of Servicing</a:t>
            </a:r>
          </a:p>
          <a:p>
            <a:pPr marL="342900" lvl="0" indent="-342900">
              <a:buFont typeface="Wingdings" panose="05000000000000000000" pitchFamily="2" charset="2"/>
              <a:buChar char="§"/>
            </a:pPr>
            <a:r>
              <a:rPr lang="en-US" dirty="0">
                <a:solidFill>
                  <a:srgbClr val="595959"/>
                </a:solidFill>
              </a:rPr>
              <a:t>If loan is transferred to another servicer, ensure payments are sent to the correct entity.</a:t>
            </a:r>
            <a:endParaRPr lang="en-US" b="1" dirty="0">
              <a:solidFill>
                <a:srgbClr val="595959"/>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23</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MAINTAINING HOMEOWNERSHIP</a:t>
            </a:r>
          </a:p>
        </p:txBody>
      </p:sp>
    </p:spTree>
    <p:extLst>
      <p:ext uri="{BB962C8B-B14F-4D97-AF65-F5344CB8AC3E}">
        <p14:creationId xmlns:p14="http://schemas.microsoft.com/office/powerpoint/2010/main" val="268226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4688463"/>
          </a:xfrm>
          <a:prstGeom prst="rect">
            <a:avLst/>
          </a:prstGeom>
          <a:noFill/>
        </p:spPr>
        <p:txBody>
          <a:bodyPr wrap="square" rtlCol="0">
            <a:spAutoFit/>
          </a:bodyPr>
          <a:lstStyle/>
          <a:p>
            <a:pPr lvl="0">
              <a:spcAft>
                <a:spcPts val="150"/>
              </a:spcAft>
            </a:pPr>
            <a:r>
              <a:rPr lang="en-US" sz="2000" b="1" dirty="0">
                <a:solidFill>
                  <a:srgbClr val="0057B8"/>
                </a:solidFill>
              </a:rPr>
              <a:t>Consider an Impound Account</a:t>
            </a:r>
          </a:p>
          <a:p>
            <a:pPr marL="285750" lvl="0" indent="-285750">
              <a:buFont typeface="Wingdings" panose="05000000000000000000" pitchFamily="2" charset="2"/>
              <a:buChar char="§"/>
            </a:pPr>
            <a:r>
              <a:rPr lang="en-US" dirty="0">
                <a:solidFill>
                  <a:srgbClr val="595959"/>
                </a:solidFill>
              </a:rPr>
              <a:t>Impound accounts exist for the purpose of collecting taxes and insurance so that your credit union can remit these funds on your behalf. </a:t>
            </a:r>
          </a:p>
          <a:p>
            <a:pPr marL="285750" lvl="0" indent="-285750">
              <a:buFont typeface="Wingdings" panose="05000000000000000000" pitchFamily="2" charset="2"/>
              <a:buChar char="§"/>
            </a:pPr>
            <a:r>
              <a:rPr lang="en-US" dirty="0">
                <a:solidFill>
                  <a:srgbClr val="595959"/>
                </a:solidFill>
              </a:rPr>
              <a:t>Impound accounts are called escrow accounts in some parts of the country.</a:t>
            </a:r>
          </a:p>
          <a:p>
            <a:pPr marL="285750" lvl="0" indent="-285750">
              <a:buFont typeface="Wingdings" panose="05000000000000000000" pitchFamily="2" charset="2"/>
              <a:buChar char="§"/>
            </a:pPr>
            <a:r>
              <a:rPr lang="en-US" dirty="0">
                <a:solidFill>
                  <a:srgbClr val="595959"/>
                </a:solidFill>
              </a:rPr>
              <a:t>Ensure property taxes and insurance payments are paid current and no negative balance exists in your impound account. Adjustments to taxes and insurance payments may occur when the value of your property increases and will be reflected in your monthly payment if you have an impound account.</a:t>
            </a:r>
          </a:p>
          <a:p>
            <a:pPr lvl="0"/>
            <a:r>
              <a:rPr lang="en-US" sz="2000" b="1" dirty="0">
                <a:solidFill>
                  <a:srgbClr val="0057B8"/>
                </a:solidFill>
              </a:rPr>
              <a:t>Preparing your Federal Tax Submission</a:t>
            </a:r>
          </a:p>
          <a:p>
            <a:pPr marL="342900" lvl="0" indent="-342900">
              <a:buFont typeface="Wingdings" panose="05000000000000000000" pitchFamily="2" charset="2"/>
              <a:buChar char="§"/>
            </a:pPr>
            <a:r>
              <a:rPr lang="en-US" dirty="0">
                <a:solidFill>
                  <a:srgbClr val="595959"/>
                </a:solidFill>
              </a:rPr>
              <a:t>Your mortgage servicer will send a Form 1099 early in the year (generally by Jan. 31). You may be able to deduct your mortgage interest and property taxes plus some of your closing costs. Consult with a professional tax advisor for more information.</a:t>
            </a:r>
            <a:endParaRPr lang="en-US" b="1" dirty="0">
              <a:solidFill>
                <a:srgbClr val="595959"/>
              </a:solidFill>
            </a:endParaRPr>
          </a:p>
          <a:p>
            <a:pPr lvl="0">
              <a:spcAft>
                <a:spcPts val="150"/>
              </a:spcAft>
            </a:pPr>
            <a:endParaRPr lang="en-US" dirty="0">
              <a:solidFill>
                <a:srgbClr val="0070C0"/>
              </a:solidFill>
            </a:endParaRPr>
          </a:p>
          <a:p>
            <a:pPr lvl="0">
              <a:spcAft>
                <a:spcPts val="150"/>
              </a:spcAft>
            </a:pPr>
            <a:endParaRPr lang="en-US" dirty="0">
              <a:solidFill>
                <a:srgbClr val="0070C0"/>
              </a:solidFill>
            </a:endParaRPr>
          </a:p>
          <a:p>
            <a:pPr lvl="0">
              <a:spcAft>
                <a:spcPts val="150"/>
              </a:spcAft>
            </a:pPr>
            <a:endParaRPr lang="en-US" dirty="0">
              <a:solidFill>
                <a:srgbClr val="0070C0"/>
              </a:solidFill>
            </a:endParaRPr>
          </a:p>
          <a:p>
            <a:pPr lvl="0">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24</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MAINTAINING HOMEOWNERSHIP</a:t>
            </a:r>
          </a:p>
        </p:txBody>
      </p:sp>
    </p:spTree>
    <p:extLst>
      <p:ext uri="{BB962C8B-B14F-4D97-AF65-F5344CB8AC3E}">
        <p14:creationId xmlns:p14="http://schemas.microsoft.com/office/powerpoint/2010/main" val="289247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5586145"/>
          </a:xfrm>
          <a:prstGeom prst="rect">
            <a:avLst/>
          </a:prstGeom>
          <a:noFill/>
        </p:spPr>
        <p:txBody>
          <a:bodyPr wrap="square" rtlCol="0">
            <a:spAutoFit/>
          </a:bodyPr>
          <a:lstStyle/>
          <a:p>
            <a:pPr>
              <a:spcAft>
                <a:spcPts val="150"/>
              </a:spcAft>
            </a:pPr>
            <a:r>
              <a:rPr lang="en-US" sz="2000" b="1" dirty="0">
                <a:solidFill>
                  <a:srgbClr val="0057B8"/>
                </a:solidFill>
              </a:rPr>
              <a:t>Financial Emergency</a:t>
            </a:r>
          </a:p>
          <a:p>
            <a:pPr marL="285750" indent="-285750">
              <a:buFont typeface="Wingdings" panose="05000000000000000000" pitchFamily="2" charset="2"/>
              <a:buChar char="§"/>
            </a:pPr>
            <a:r>
              <a:rPr lang="en-US" dirty="0">
                <a:solidFill>
                  <a:srgbClr val="595959"/>
                </a:solidFill>
              </a:rPr>
              <a:t>Always have a savings cushion.</a:t>
            </a:r>
          </a:p>
          <a:p>
            <a:pPr marL="285750" indent="-285750">
              <a:buFont typeface="Wingdings" panose="05000000000000000000" pitchFamily="2" charset="2"/>
              <a:buChar char="§"/>
            </a:pPr>
            <a:r>
              <a:rPr lang="en-US" dirty="0">
                <a:solidFill>
                  <a:srgbClr val="595959"/>
                </a:solidFill>
              </a:rPr>
              <a:t>Consider alternate sources of funds for mortgage payment.</a:t>
            </a:r>
          </a:p>
          <a:p>
            <a:pPr marL="285750" indent="-285750">
              <a:buFont typeface="Wingdings" panose="05000000000000000000" pitchFamily="2" charset="2"/>
              <a:buChar char="§"/>
            </a:pPr>
            <a:r>
              <a:rPr lang="en-US" dirty="0">
                <a:solidFill>
                  <a:srgbClr val="595959"/>
                </a:solidFill>
              </a:rPr>
              <a:t>Contact a credit counselor at your local Consumer Credit Counseling Services (CCCS).</a:t>
            </a:r>
          </a:p>
          <a:p>
            <a:pPr>
              <a:lnSpc>
                <a:spcPct val="150000"/>
              </a:lnSpc>
            </a:pPr>
            <a:r>
              <a:rPr lang="en-US" b="1" dirty="0">
                <a:solidFill>
                  <a:srgbClr val="595959"/>
                </a:solidFill>
              </a:rPr>
              <a:t>Contact your Servicer if you are going to be late or miss a payment.</a:t>
            </a:r>
          </a:p>
          <a:p>
            <a:pPr>
              <a:lnSpc>
                <a:spcPct val="150000"/>
              </a:lnSpc>
            </a:pPr>
            <a:r>
              <a:rPr lang="en-US" sz="2000" b="1" dirty="0">
                <a:solidFill>
                  <a:srgbClr val="0057B8"/>
                </a:solidFill>
              </a:rPr>
              <a:t>Alternatives to Foreclosure</a:t>
            </a:r>
          </a:p>
          <a:p>
            <a:pPr marL="285750" indent="-285750">
              <a:buFont typeface="Wingdings" panose="05000000000000000000" pitchFamily="2" charset="2"/>
              <a:buChar char="§"/>
            </a:pPr>
            <a:r>
              <a:rPr lang="en-US" dirty="0">
                <a:solidFill>
                  <a:srgbClr val="595959"/>
                </a:solidFill>
              </a:rPr>
              <a:t>Some of the options your servicer may present, depending on your financial circumstance, include:</a:t>
            </a:r>
          </a:p>
          <a:p>
            <a:pPr marL="742950" lvl="1" indent="-285750">
              <a:buFont typeface="Calibri" panose="020F0502020204030204" pitchFamily="34" charset="0"/>
              <a:buChar char="-"/>
            </a:pPr>
            <a:r>
              <a:rPr lang="en-US" sz="1600" dirty="0">
                <a:solidFill>
                  <a:srgbClr val="595959"/>
                </a:solidFill>
              </a:rPr>
              <a:t>Forbearance.</a:t>
            </a:r>
          </a:p>
          <a:p>
            <a:pPr marL="742950" lvl="1" indent="-285750">
              <a:buFont typeface="Calibri" panose="020F0502020204030204" pitchFamily="34" charset="0"/>
              <a:buChar char="-"/>
            </a:pPr>
            <a:r>
              <a:rPr lang="en-US" sz="1600" dirty="0">
                <a:solidFill>
                  <a:srgbClr val="595959"/>
                </a:solidFill>
              </a:rPr>
              <a:t>Loan modification.</a:t>
            </a:r>
          </a:p>
          <a:p>
            <a:pPr marL="742950" lvl="1" indent="-285750">
              <a:buFont typeface="Calibri" panose="020F0502020204030204" pitchFamily="34" charset="0"/>
              <a:buChar char="-"/>
            </a:pPr>
            <a:r>
              <a:rPr lang="en-US" sz="1600" dirty="0">
                <a:solidFill>
                  <a:srgbClr val="595959"/>
                </a:solidFill>
              </a:rPr>
              <a:t>Assumption.</a:t>
            </a:r>
          </a:p>
          <a:p>
            <a:pPr marL="742950" lvl="1" indent="-285750">
              <a:buFont typeface="Calibri" panose="020F0502020204030204" pitchFamily="34" charset="0"/>
              <a:buChar char="-"/>
            </a:pPr>
            <a:r>
              <a:rPr lang="en-US" sz="1600" dirty="0" err="1">
                <a:solidFill>
                  <a:srgbClr val="595959"/>
                </a:solidFill>
              </a:rPr>
              <a:t>Preforeclosure</a:t>
            </a:r>
            <a:r>
              <a:rPr lang="en-US" sz="1600" dirty="0">
                <a:solidFill>
                  <a:srgbClr val="595959"/>
                </a:solidFill>
              </a:rPr>
              <a:t> sale.</a:t>
            </a:r>
          </a:p>
          <a:p>
            <a:pPr marL="742950" lvl="1" indent="-285750">
              <a:buFont typeface="Calibri" panose="020F0502020204030204" pitchFamily="34" charset="0"/>
              <a:buChar char="-"/>
            </a:pPr>
            <a:r>
              <a:rPr lang="en-US" sz="1600" dirty="0">
                <a:solidFill>
                  <a:srgbClr val="595959"/>
                </a:solidFill>
              </a:rPr>
              <a:t>Deed-in-lieu of foreclosure.</a:t>
            </a:r>
          </a:p>
          <a:p>
            <a:pPr lvl="1">
              <a:lnSpc>
                <a:spcPct val="150000"/>
              </a:lnSpc>
            </a:pPr>
            <a:r>
              <a:rPr lang="en-US" sz="1600" dirty="0">
                <a:sym typeface="Wingdings" panose="05000000000000000000" pitchFamily="2" charset="2"/>
              </a:rPr>
              <a:t>      </a:t>
            </a:r>
            <a:r>
              <a:rPr lang="en-US" sz="1600" dirty="0"/>
              <a:t> </a:t>
            </a:r>
            <a:r>
              <a:rPr lang="en-US" sz="1600" b="1" dirty="0">
                <a:solidFill>
                  <a:srgbClr val="009CA6"/>
                </a:solidFill>
              </a:rPr>
              <a:t>archmicu.com/</a:t>
            </a:r>
            <a:r>
              <a:rPr lang="en-US" sz="1600" b="1" dirty="0" err="1">
                <a:solidFill>
                  <a:srgbClr val="009CA6"/>
                </a:solidFill>
              </a:rPr>
              <a:t>rtho_glossary</a:t>
            </a:r>
            <a:endParaRPr lang="en-US" sz="1600" b="1" dirty="0">
              <a:solidFill>
                <a:srgbClr val="009CA6"/>
              </a:solidFill>
            </a:endParaRPr>
          </a:p>
          <a:p>
            <a:pPr lvl="1">
              <a:lnSpc>
                <a:spcPct val="150000"/>
              </a:lnSpc>
            </a:pPr>
            <a:r>
              <a:rPr lang="en-US" sz="1600" dirty="0">
                <a:solidFill>
                  <a:srgbClr val="595959"/>
                </a:solidFill>
              </a:rPr>
              <a:t>Please refer to the </a:t>
            </a:r>
            <a:r>
              <a:rPr lang="en-US" sz="1600" b="1" dirty="0">
                <a:solidFill>
                  <a:srgbClr val="595959"/>
                </a:solidFill>
              </a:rPr>
              <a:t>Glossary </a:t>
            </a:r>
            <a:r>
              <a:rPr lang="en-US" sz="1600" dirty="0">
                <a:solidFill>
                  <a:srgbClr val="595959"/>
                </a:solidFill>
              </a:rPr>
              <a:t>for a more in-depth definition of these terms.</a:t>
            </a:r>
            <a:endParaRPr lang="en-US" sz="1600" b="1" dirty="0">
              <a:solidFill>
                <a:srgbClr val="595959"/>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25</a:t>
            </a:fld>
            <a:endParaRPr lang="en-US" dirty="0">
              <a:solidFill>
                <a:srgbClr val="595959"/>
              </a:solidFill>
            </a:endParaRPr>
          </a:p>
        </p:txBody>
      </p:sp>
      <p:sp>
        <p:nvSpPr>
          <p:cNvPr id="14" name="Title 1"/>
          <p:cNvSpPr txBox="1">
            <a:spLocks/>
          </p:cNvSpPr>
          <p:nvPr/>
        </p:nvSpPr>
        <p:spPr>
          <a:xfrm>
            <a:off x="1" y="0"/>
            <a:ext cx="5410199" cy="1066800"/>
          </a:xfrm>
          <a:prstGeom prst="rect">
            <a:avLst/>
          </a:prstGeom>
        </p:spPr>
        <p:txBody>
          <a:bodyPr vert="horz" lIns="347472" tIns="0" rIns="0" bIns="0" rtlCol="0" anchor="ctr" anchorCtr="0">
            <a:normAutofit fontScale="92500"/>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spc="-30" dirty="0">
                <a:solidFill>
                  <a:srgbClr val="0057B8"/>
                </a:solidFill>
              </a:rPr>
              <a:t>MAINTAINING HOMEOWNERSHIP:</a:t>
            </a:r>
          </a:p>
          <a:p>
            <a:r>
              <a:rPr lang="en-US" sz="2800" spc="-30" dirty="0">
                <a:solidFill>
                  <a:srgbClr val="0057B8"/>
                </a:solidFill>
              </a:rPr>
              <a:t>STAY CURRENT ON YOUR MORTGAGE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58" y="5013733"/>
            <a:ext cx="699516" cy="905256"/>
          </a:xfrm>
          <a:prstGeom prst="rect">
            <a:avLst/>
          </a:prstGeom>
        </p:spPr>
      </p:pic>
    </p:spTree>
    <p:extLst>
      <p:ext uri="{BB962C8B-B14F-4D97-AF65-F5344CB8AC3E}">
        <p14:creationId xmlns:p14="http://schemas.microsoft.com/office/powerpoint/2010/main" val="226685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53FE65-27EA-4C09-95E3-5A75513D87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 y="0"/>
            <a:ext cx="9143994" cy="6857996"/>
          </a:xfrm>
          <a:prstGeom prst="rect">
            <a:avLst/>
          </a:prstGeom>
        </p:spPr>
      </p:pic>
      <p:sp>
        <p:nvSpPr>
          <p:cNvPr id="6"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26</a:t>
            </a:fld>
            <a:endParaRPr lang="en-US" dirty="0">
              <a:solidFill>
                <a:srgbClr val="595959"/>
              </a:solidFill>
            </a:endParaRPr>
          </a:p>
        </p:txBody>
      </p:sp>
      <p:sp>
        <p:nvSpPr>
          <p:cNvPr id="13" name="Rectangle 12"/>
          <p:cNvSpPr/>
          <p:nvPr/>
        </p:nvSpPr>
        <p:spPr>
          <a:xfrm>
            <a:off x="650" y="-485"/>
            <a:ext cx="9143350" cy="107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423" y="307891"/>
            <a:ext cx="3636719" cy="479884"/>
          </a:xfrm>
          <a:prstGeom prst="rect">
            <a:avLst/>
          </a:prstGeom>
        </p:spPr>
      </p:pic>
      <p:sp>
        <p:nvSpPr>
          <p:cNvPr id="12" name="Rectangle 11">
            <a:extLst>
              <a:ext uri="{FF2B5EF4-FFF2-40B4-BE49-F238E27FC236}">
                <a16:creationId xmlns:a16="http://schemas.microsoft.com/office/drawing/2014/main" id="{1256D5DE-A362-4981-BA11-867CDEB329AF}"/>
              </a:ext>
            </a:extLst>
          </p:cNvPr>
          <p:cNvSpPr/>
          <p:nvPr/>
        </p:nvSpPr>
        <p:spPr>
          <a:xfrm>
            <a:off x="0" y="1066800"/>
            <a:ext cx="9144000" cy="5074023"/>
          </a:xfrm>
          <a:prstGeom prst="rect">
            <a:avLst/>
          </a:prstGeom>
          <a:solidFill>
            <a:srgbClr val="DFD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D1A7"/>
              </a:solidFill>
            </a:endParaRPr>
          </a:p>
        </p:txBody>
      </p:sp>
      <p:sp>
        <p:nvSpPr>
          <p:cNvPr id="15" name="TextBox 14">
            <a:extLst>
              <a:ext uri="{FF2B5EF4-FFF2-40B4-BE49-F238E27FC236}">
                <a16:creationId xmlns:a16="http://schemas.microsoft.com/office/drawing/2014/main" id="{6454ABBD-81EA-4335-A4DD-2A26431C304C}"/>
              </a:ext>
            </a:extLst>
          </p:cNvPr>
          <p:cNvSpPr txBox="1"/>
          <p:nvPr/>
        </p:nvSpPr>
        <p:spPr>
          <a:xfrm>
            <a:off x="914400" y="2613391"/>
            <a:ext cx="7315200" cy="1631216"/>
          </a:xfrm>
          <a:prstGeom prst="rect">
            <a:avLst/>
          </a:prstGeom>
          <a:noFill/>
        </p:spPr>
        <p:txBody>
          <a:bodyPr wrap="square" rtlCol="0">
            <a:spAutoFit/>
          </a:bodyPr>
          <a:lstStyle/>
          <a:p>
            <a:pPr algn="ctr"/>
            <a:r>
              <a:rPr lang="en-US" sz="10000" b="1" dirty="0">
                <a:solidFill>
                  <a:srgbClr val="0057B8"/>
                </a:solidFill>
              </a:rPr>
              <a:t>THANK YOU</a:t>
            </a:r>
          </a:p>
        </p:txBody>
      </p:sp>
    </p:spTree>
    <p:extLst>
      <p:ext uri="{BB962C8B-B14F-4D97-AF65-F5344CB8AC3E}">
        <p14:creationId xmlns:p14="http://schemas.microsoft.com/office/powerpoint/2010/main" val="275644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409342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b="1" dirty="0">
                <a:solidFill>
                  <a:srgbClr val="0057B8"/>
                </a:solidFill>
              </a:rPr>
              <a:t>Benefits of Owning a Home</a:t>
            </a:r>
          </a:p>
          <a:p>
            <a:pPr marL="285750" indent="-285750">
              <a:lnSpc>
                <a:spcPct val="150000"/>
              </a:lnSpc>
              <a:buFont typeface="Wingdings" panose="05000000000000000000" pitchFamily="2" charset="2"/>
              <a:buChar char="§"/>
            </a:pPr>
            <a:r>
              <a:rPr lang="en-US" sz="2000" b="1" baseline="0" dirty="0">
                <a:solidFill>
                  <a:srgbClr val="0057B8"/>
                </a:solidFill>
              </a:rPr>
              <a:t>Credit</a:t>
            </a:r>
            <a:r>
              <a:rPr lang="en-US" sz="2000" b="1" dirty="0">
                <a:solidFill>
                  <a:srgbClr val="0057B8"/>
                </a:solidFill>
              </a:rPr>
              <a:t> Fundamentals</a:t>
            </a:r>
          </a:p>
          <a:p>
            <a:pPr marL="285750" indent="-285750">
              <a:lnSpc>
                <a:spcPct val="150000"/>
              </a:lnSpc>
              <a:buFont typeface="Wingdings" panose="05000000000000000000" pitchFamily="2" charset="2"/>
              <a:buChar char="§"/>
            </a:pPr>
            <a:r>
              <a:rPr lang="en-US" sz="2000" b="1" baseline="0" dirty="0">
                <a:solidFill>
                  <a:srgbClr val="0057B8"/>
                </a:solidFill>
              </a:rPr>
              <a:t>Mortgage</a:t>
            </a:r>
            <a:r>
              <a:rPr lang="en-US" sz="2000" b="1" dirty="0">
                <a:solidFill>
                  <a:srgbClr val="0057B8"/>
                </a:solidFill>
              </a:rPr>
              <a:t> Basics</a:t>
            </a:r>
          </a:p>
          <a:p>
            <a:pPr marL="285750" indent="-285750">
              <a:lnSpc>
                <a:spcPct val="150000"/>
              </a:lnSpc>
              <a:buFont typeface="Wingdings" panose="05000000000000000000" pitchFamily="2" charset="2"/>
              <a:buChar char="§"/>
            </a:pPr>
            <a:r>
              <a:rPr lang="en-US" sz="2000" b="1" baseline="0" dirty="0">
                <a:solidFill>
                  <a:srgbClr val="0057B8"/>
                </a:solidFill>
              </a:rPr>
              <a:t>Looking</a:t>
            </a:r>
            <a:r>
              <a:rPr lang="en-US" sz="2000" b="1" dirty="0">
                <a:solidFill>
                  <a:srgbClr val="0057B8"/>
                </a:solidFill>
              </a:rPr>
              <a:t> for a Home and Calculating Affordability</a:t>
            </a:r>
          </a:p>
          <a:p>
            <a:pPr marL="285750" indent="-285750">
              <a:lnSpc>
                <a:spcPct val="150000"/>
              </a:lnSpc>
              <a:buFont typeface="Wingdings" panose="05000000000000000000" pitchFamily="2" charset="2"/>
              <a:buChar char="§"/>
            </a:pPr>
            <a:r>
              <a:rPr lang="en-US" sz="2000" b="1" baseline="0" dirty="0">
                <a:solidFill>
                  <a:srgbClr val="0057B8"/>
                </a:solidFill>
              </a:rPr>
              <a:t>Obtaining</a:t>
            </a:r>
            <a:r>
              <a:rPr lang="en-US" sz="2000" b="1" dirty="0">
                <a:solidFill>
                  <a:srgbClr val="0057B8"/>
                </a:solidFill>
              </a:rPr>
              <a:t> a Mortgage/Comparing Finance Options</a:t>
            </a:r>
          </a:p>
          <a:p>
            <a:pPr marL="285750" indent="-285750">
              <a:lnSpc>
                <a:spcPct val="150000"/>
              </a:lnSpc>
              <a:buFont typeface="Wingdings" panose="05000000000000000000" pitchFamily="2" charset="2"/>
              <a:buChar char="§"/>
            </a:pPr>
            <a:r>
              <a:rPr lang="en-US" sz="2000" b="1" dirty="0">
                <a:solidFill>
                  <a:srgbClr val="0057B8"/>
                </a:solidFill>
              </a:rPr>
              <a:t>Loan Approval Phase</a:t>
            </a:r>
          </a:p>
          <a:p>
            <a:pPr marL="285750" indent="-285750">
              <a:lnSpc>
                <a:spcPct val="150000"/>
              </a:lnSpc>
              <a:buFont typeface="Wingdings" panose="05000000000000000000" pitchFamily="2" charset="2"/>
              <a:buChar char="§"/>
            </a:pPr>
            <a:r>
              <a:rPr lang="en-US" sz="2000" b="1" baseline="0" dirty="0">
                <a:solidFill>
                  <a:srgbClr val="0057B8"/>
                </a:solidFill>
              </a:rPr>
              <a:t>Preparing</a:t>
            </a:r>
            <a:r>
              <a:rPr lang="en-US" sz="2000" b="1" dirty="0">
                <a:solidFill>
                  <a:srgbClr val="0057B8"/>
                </a:solidFill>
              </a:rPr>
              <a:t> for Closing</a:t>
            </a:r>
          </a:p>
          <a:p>
            <a:pPr marL="285750" indent="-285750">
              <a:lnSpc>
                <a:spcPct val="150000"/>
              </a:lnSpc>
              <a:buFont typeface="Wingdings" panose="05000000000000000000" pitchFamily="2" charset="2"/>
              <a:buChar char="§"/>
            </a:pPr>
            <a:r>
              <a:rPr lang="en-US" sz="2000" b="1" baseline="0" dirty="0">
                <a:solidFill>
                  <a:srgbClr val="0057B8"/>
                </a:solidFill>
              </a:rPr>
              <a:t>Maintaining</a:t>
            </a:r>
            <a:r>
              <a:rPr lang="en-US" sz="2000" b="1" dirty="0">
                <a:solidFill>
                  <a:srgbClr val="0057B8"/>
                </a:solidFill>
              </a:rPr>
              <a:t> Homeownership</a:t>
            </a:r>
            <a:endParaRPr lang="en-US" sz="2000" b="1" baseline="0" dirty="0">
              <a:solidFill>
                <a:srgbClr val="0057B8"/>
              </a:solidFill>
            </a:endParaRPr>
          </a:p>
          <a:p>
            <a:pPr marL="354330" indent="0">
              <a:buFont typeface="Wingdings" panose="05000000000000000000" pitchFamily="2" charset="2"/>
              <a:buNone/>
            </a:pPr>
            <a:endParaRPr lang="en-US" sz="2000" b="1" baseline="0" dirty="0">
              <a:solidFill>
                <a:srgbClr val="0057B8"/>
              </a:solidFill>
            </a:endParaRPr>
          </a:p>
        </p:txBody>
      </p:sp>
      <p:sp>
        <p:nvSpPr>
          <p:cNvPr id="11" name="Title 1"/>
          <p:cNvSpPr txBox="1">
            <a:spLocks/>
          </p:cNvSpPr>
          <p:nvPr/>
        </p:nvSpPr>
        <p:spPr>
          <a:xfrm>
            <a:off x="1" y="0"/>
            <a:ext cx="5410200"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AGENDA</a:t>
            </a:r>
          </a:p>
        </p:txBody>
      </p:sp>
      <p:sp>
        <p:nvSpPr>
          <p:cNvPr id="8" name="Slide Number Placeholder 5"/>
          <p:cNvSpPr txBox="1">
            <a:spLocks/>
          </p:cNvSpPr>
          <p:nvPr/>
        </p:nvSpPr>
        <p:spPr>
          <a:xfrm>
            <a:off x="6705600" y="624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04F46-1536-4295-9881-26F0A5261FF2}" type="slidenum">
              <a:rPr lang="en-US" smtClean="0">
                <a:solidFill>
                  <a:srgbClr val="595959"/>
                </a:solidFill>
              </a:rPr>
              <a:pPr/>
              <a:t>3</a:t>
            </a:fld>
            <a:endParaRPr lang="en-US" dirty="0">
              <a:solidFill>
                <a:srgbClr val="595959"/>
              </a:solidFill>
            </a:endParaRPr>
          </a:p>
        </p:txBody>
      </p:sp>
    </p:spTree>
    <p:extLst>
      <p:ext uri="{BB962C8B-B14F-4D97-AF65-F5344CB8AC3E}">
        <p14:creationId xmlns:p14="http://schemas.microsoft.com/office/powerpoint/2010/main" val="64629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7097731" cy="5811847"/>
          </a:xfrm>
          <a:prstGeom prst="rect">
            <a:avLst/>
          </a:prstGeom>
          <a:noFill/>
        </p:spPr>
        <p:txBody>
          <a:bodyPr wrap="square" rtlCol="0">
            <a:spAutoFit/>
          </a:bodyPr>
          <a:lstStyle/>
          <a:p>
            <a:pPr>
              <a:spcAft>
                <a:spcPts val="150"/>
              </a:spcAft>
            </a:pPr>
            <a:r>
              <a:rPr lang="en-US" sz="2000" b="1" dirty="0">
                <a:solidFill>
                  <a:srgbClr val="0057B8"/>
                </a:solidFill>
              </a:rPr>
              <a:t>Benefits of Homeownership: Powerful Source of</a:t>
            </a:r>
            <a:r>
              <a:rPr lang="en-US" sz="2000" b="1" baseline="0" dirty="0">
                <a:solidFill>
                  <a:srgbClr val="0057B8"/>
                </a:solidFill>
              </a:rPr>
              <a:t> </a:t>
            </a:r>
            <a:r>
              <a:rPr lang="en-US" sz="2000" b="1" dirty="0">
                <a:solidFill>
                  <a:srgbClr val="0057B8"/>
                </a:solidFill>
              </a:rPr>
              <a:t>Wealth</a:t>
            </a:r>
          </a:p>
          <a:p>
            <a:pPr>
              <a:spcAft>
                <a:spcPts val="150"/>
              </a:spcAft>
            </a:pPr>
            <a:r>
              <a:rPr lang="en-US" b="1" dirty="0">
                <a:solidFill>
                  <a:srgbClr val="009CA6"/>
                </a:solidFill>
              </a:rPr>
              <a:t>Tax</a:t>
            </a:r>
            <a:r>
              <a:rPr lang="en-US" b="1" baseline="0" dirty="0">
                <a:solidFill>
                  <a:srgbClr val="009CA6"/>
                </a:solidFill>
              </a:rPr>
              <a:t> Deductions</a:t>
            </a:r>
          </a:p>
          <a:p>
            <a:pPr marL="283464" indent="-285750">
              <a:spcAft>
                <a:spcPts val="150"/>
              </a:spcAft>
              <a:buFont typeface="Wingdings" panose="05000000000000000000" pitchFamily="2" charset="2"/>
              <a:buChar char="§"/>
            </a:pPr>
            <a:r>
              <a:rPr lang="en-US" sz="1600" dirty="0">
                <a:solidFill>
                  <a:srgbClr val="595959"/>
                </a:solidFill>
              </a:rPr>
              <a:t>Mortgage interest and property tax payments may be included as itemized deductions on federal and/or state income taxes. Consult with your tax advisor. </a:t>
            </a:r>
          </a:p>
          <a:p>
            <a:pPr marL="283464" indent="-285750">
              <a:spcAft>
                <a:spcPts val="150"/>
              </a:spcAft>
              <a:buFont typeface="Wingdings" panose="05000000000000000000" pitchFamily="2" charset="2"/>
              <a:buChar char="§"/>
            </a:pPr>
            <a:r>
              <a:rPr lang="en-US" sz="1600" dirty="0">
                <a:solidFill>
                  <a:srgbClr val="595959"/>
                </a:solidFill>
              </a:rPr>
              <a:t>Mortgage Insurance (MI) premiums may be tax deductible. Consult with your tax advisor.</a:t>
            </a:r>
          </a:p>
          <a:p>
            <a:pPr>
              <a:spcAft>
                <a:spcPts val="150"/>
              </a:spcAft>
            </a:pPr>
            <a:r>
              <a:rPr lang="en-US" b="1" baseline="0" dirty="0">
                <a:solidFill>
                  <a:srgbClr val="009CA6"/>
                </a:solidFill>
              </a:rPr>
              <a:t>The Power of Amortization</a:t>
            </a:r>
          </a:p>
          <a:p>
            <a:pPr marL="274320" indent="-274320">
              <a:spcAft>
                <a:spcPts val="150"/>
              </a:spcAft>
              <a:buFont typeface="Wingdings" panose="05000000000000000000" pitchFamily="2" charset="2"/>
              <a:buChar char="§"/>
            </a:pPr>
            <a:r>
              <a:rPr lang="en-US" sz="1600" dirty="0">
                <a:solidFill>
                  <a:srgbClr val="595959"/>
                </a:solidFill>
              </a:rPr>
              <a:t>Making</a:t>
            </a:r>
            <a:r>
              <a:rPr lang="en-US" sz="1600" baseline="0" dirty="0">
                <a:solidFill>
                  <a:srgbClr val="595959"/>
                </a:solidFill>
              </a:rPr>
              <a:t> each monthly payment reduces the loan balance,</a:t>
            </a:r>
            <a:r>
              <a:rPr lang="en-US" sz="1600" dirty="0">
                <a:solidFill>
                  <a:srgbClr val="595959"/>
                </a:solidFill>
              </a:rPr>
              <a:t> </a:t>
            </a:r>
            <a:r>
              <a:rPr lang="en-US" sz="1600" baseline="0" dirty="0">
                <a:solidFill>
                  <a:srgbClr val="595959"/>
                </a:solidFill>
              </a:rPr>
              <a:t>increasing your </a:t>
            </a:r>
            <a:br>
              <a:rPr lang="en-US" sz="1600" baseline="0" dirty="0">
                <a:solidFill>
                  <a:srgbClr val="595959"/>
                </a:solidFill>
              </a:rPr>
            </a:br>
            <a:r>
              <a:rPr lang="en-US" sz="1600" baseline="0" dirty="0">
                <a:solidFill>
                  <a:srgbClr val="595959"/>
                </a:solidFill>
              </a:rPr>
              <a:t>equity in the property.</a:t>
            </a:r>
          </a:p>
          <a:p>
            <a:pPr marR="0" algn="l" defTabSz="914400" rtl="0" eaLnBrk="1" fontAlgn="auto" latinLnBrk="0" hangingPunct="1">
              <a:spcBef>
                <a:spcPts val="0"/>
              </a:spcBef>
              <a:spcAft>
                <a:spcPts val="150"/>
              </a:spcAft>
              <a:buClrTx/>
              <a:buSzTx/>
              <a:tabLst/>
              <a:defRPr/>
            </a:pPr>
            <a:r>
              <a:rPr lang="en-US" b="1" baseline="0" dirty="0">
                <a:solidFill>
                  <a:srgbClr val="009CA6"/>
                </a:solidFill>
              </a:rPr>
              <a:t>Appreciation</a:t>
            </a:r>
          </a:p>
          <a:p>
            <a:pPr marL="283464" indent="-285750">
              <a:spcAft>
                <a:spcPts val="150"/>
              </a:spcAft>
              <a:buFont typeface="Wingdings" panose="05000000000000000000" pitchFamily="2" charset="2"/>
              <a:buChar char="§"/>
              <a:defRPr/>
            </a:pPr>
            <a:r>
              <a:rPr lang="en-US" sz="1600" baseline="0" dirty="0">
                <a:solidFill>
                  <a:srgbClr val="595959"/>
                </a:solidFill>
              </a:rPr>
              <a:t>As your property value increase, this provides another powerful long-term wealth accumulation vehicle for your family’s financial security.</a:t>
            </a:r>
            <a:r>
              <a:rPr lang="en-US" sz="1600" b="1" dirty="0">
                <a:solidFill>
                  <a:srgbClr val="595959"/>
                </a:solidFill>
              </a:rPr>
              <a:t> </a:t>
            </a:r>
          </a:p>
          <a:p>
            <a:pPr>
              <a:spcAft>
                <a:spcPts val="150"/>
              </a:spcAft>
              <a:defRPr/>
            </a:pPr>
            <a:r>
              <a:rPr lang="en-US" b="1" dirty="0">
                <a:solidFill>
                  <a:srgbClr val="009CA6"/>
                </a:solidFill>
              </a:rPr>
              <a:t>Personalization</a:t>
            </a:r>
          </a:p>
          <a:p>
            <a:pPr marL="285750" indent="-285750">
              <a:spcAft>
                <a:spcPts val="150"/>
              </a:spcAft>
              <a:buFont typeface="Wingdings" panose="05000000000000000000" pitchFamily="2" charset="2"/>
              <a:buChar char="§"/>
              <a:defRPr/>
            </a:pPr>
            <a:r>
              <a:rPr lang="en-US" sz="1600" dirty="0">
                <a:solidFill>
                  <a:srgbClr val="595959"/>
                </a:solidFill>
              </a:rPr>
              <a:t>Personalize your property and its decor, as you see fit.</a:t>
            </a:r>
          </a:p>
          <a:p>
            <a:pPr>
              <a:spcAft>
                <a:spcPts val="150"/>
              </a:spcAft>
              <a:defRPr/>
            </a:pPr>
            <a:r>
              <a:rPr lang="en-US" b="1" dirty="0">
                <a:solidFill>
                  <a:srgbClr val="009CA6"/>
                </a:solidFill>
              </a:rPr>
              <a:t>Inheritance</a:t>
            </a:r>
          </a:p>
          <a:p>
            <a:pPr marL="285750" indent="-285750">
              <a:spcAft>
                <a:spcPts val="150"/>
              </a:spcAft>
              <a:buFont typeface="Wingdings" panose="05000000000000000000" pitchFamily="2" charset="2"/>
              <a:buChar char="§"/>
              <a:defRPr/>
            </a:pPr>
            <a:r>
              <a:rPr lang="en-US" sz="1600" dirty="0">
                <a:solidFill>
                  <a:srgbClr val="595959"/>
                </a:solidFill>
              </a:rPr>
              <a:t>You own something tangible that can be left to your heirs to help </a:t>
            </a:r>
            <a:br>
              <a:rPr lang="en-US" sz="1600" dirty="0">
                <a:solidFill>
                  <a:srgbClr val="595959"/>
                </a:solidFill>
              </a:rPr>
            </a:br>
            <a:r>
              <a:rPr lang="en-US" sz="1600" dirty="0">
                <a:solidFill>
                  <a:srgbClr val="595959"/>
                </a:solidFill>
              </a:rPr>
              <a:t>establish their financial security.</a:t>
            </a:r>
            <a:endParaRPr lang="en-US" b="1" dirty="0">
              <a:solidFill>
                <a:srgbClr val="595959"/>
              </a:solidFill>
            </a:endParaRPr>
          </a:p>
          <a:p>
            <a:pPr marL="283464" marR="0" indent="-285750" algn="l" defTabSz="914400" rtl="0" eaLnBrk="1" fontAlgn="auto" latinLnBrk="0" hangingPunct="1">
              <a:spcBef>
                <a:spcPts val="0"/>
              </a:spcBef>
              <a:spcAft>
                <a:spcPts val="150"/>
              </a:spcAft>
              <a:buClrTx/>
              <a:buSzTx/>
              <a:buFont typeface="Wingdings" panose="05000000000000000000" pitchFamily="2" charset="2"/>
              <a:buChar char="§"/>
              <a:tabLst/>
              <a:defRPr/>
            </a:pPr>
            <a:endParaRPr lang="en-US" sz="1600" baseline="0" dirty="0"/>
          </a:p>
          <a:p>
            <a:pPr marL="354330" indent="0">
              <a:spcAft>
                <a:spcPts val="150"/>
              </a:spcAft>
              <a:buFont typeface="Wingdings" panose="05000000000000000000" pitchFamily="2" charset="2"/>
              <a:buNone/>
            </a:pPr>
            <a:endParaRPr lang="en-US" sz="1800" baseline="0" dirty="0"/>
          </a:p>
          <a:p>
            <a:pPr marL="354330" indent="0">
              <a:spcAft>
                <a:spcPts val="150"/>
              </a:spcAft>
              <a:buFont typeface="Wingdings" panose="05000000000000000000" pitchFamily="2" charset="2"/>
              <a:buNone/>
            </a:pPr>
            <a:endParaRPr lang="en-US" sz="2000" baseline="0" dirty="0"/>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4</a:t>
            </a:fld>
            <a:endParaRPr lang="en-US" dirty="0">
              <a:solidFill>
                <a:srgbClr val="595959"/>
              </a:solidFill>
            </a:endParaRPr>
          </a:p>
        </p:txBody>
      </p:sp>
      <p:sp>
        <p:nvSpPr>
          <p:cNvPr id="14" name="Title 1"/>
          <p:cNvSpPr txBox="1">
            <a:spLocks/>
          </p:cNvSpPr>
          <p:nvPr/>
        </p:nvSpPr>
        <p:spPr>
          <a:xfrm>
            <a:off x="1" y="0"/>
            <a:ext cx="5410200"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BENEFITS OF OWNING A HOME</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34394"/>
          <a:stretch/>
        </p:blipFill>
        <p:spPr>
          <a:xfrm>
            <a:off x="5715001" y="1350526"/>
            <a:ext cx="3429000" cy="4943396"/>
          </a:xfrm>
          <a:prstGeom prst="rect">
            <a:avLst/>
          </a:prstGeom>
        </p:spPr>
      </p:pic>
    </p:spTree>
    <p:extLst>
      <p:ext uri="{BB962C8B-B14F-4D97-AF65-F5344CB8AC3E}">
        <p14:creationId xmlns:p14="http://schemas.microsoft.com/office/powerpoint/2010/main" val="67262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350526"/>
            <a:ext cx="8386411" cy="6129883"/>
          </a:xfrm>
          <a:prstGeom prst="rect">
            <a:avLst/>
          </a:prstGeom>
          <a:noFill/>
        </p:spPr>
        <p:txBody>
          <a:bodyPr wrap="square" rtlCol="0">
            <a:spAutoFit/>
          </a:bodyPr>
          <a:lstStyle/>
          <a:p>
            <a:pPr>
              <a:spcAft>
                <a:spcPts val="150"/>
              </a:spcAft>
            </a:pPr>
            <a:r>
              <a:rPr lang="en-US" sz="2000" b="1" dirty="0">
                <a:solidFill>
                  <a:srgbClr val="0057B8"/>
                </a:solidFill>
              </a:rPr>
              <a:t>Key Areas to Consider:</a:t>
            </a:r>
          </a:p>
          <a:p>
            <a:pPr>
              <a:spcAft>
                <a:spcPts val="150"/>
              </a:spcAft>
            </a:pPr>
            <a:r>
              <a:rPr lang="en-US" b="1" dirty="0">
                <a:solidFill>
                  <a:srgbClr val="009CA6"/>
                </a:solidFill>
              </a:rPr>
              <a:t>Requirements</a:t>
            </a:r>
          </a:p>
          <a:p>
            <a:pPr marL="285750" indent="-285750">
              <a:spcAft>
                <a:spcPts val="150"/>
              </a:spcAft>
              <a:buFont typeface="Wingdings" panose="05000000000000000000" pitchFamily="2" charset="2"/>
              <a:buChar char="§"/>
            </a:pPr>
            <a:r>
              <a:rPr lang="en-US" sz="1600" dirty="0">
                <a:solidFill>
                  <a:srgbClr val="595959"/>
                </a:solidFill>
              </a:rPr>
              <a:t>Buying a home requires significant upfront cash. These expenses typically include a down payment, closing costs and reserves.</a:t>
            </a:r>
          </a:p>
          <a:p>
            <a:pPr>
              <a:spcAft>
                <a:spcPts val="150"/>
              </a:spcAft>
            </a:pPr>
            <a:r>
              <a:rPr lang="en-US" b="1" dirty="0">
                <a:solidFill>
                  <a:srgbClr val="009CA6"/>
                </a:solidFill>
              </a:rPr>
              <a:t>Increase in Expenses</a:t>
            </a:r>
          </a:p>
          <a:p>
            <a:pPr marL="285750" indent="-285750">
              <a:spcAft>
                <a:spcPts val="150"/>
              </a:spcAft>
              <a:buFont typeface="Wingdings" panose="05000000000000000000" pitchFamily="2" charset="2"/>
              <a:buChar char="§"/>
            </a:pPr>
            <a:r>
              <a:rPr lang="en-US" sz="1600" dirty="0">
                <a:solidFill>
                  <a:srgbClr val="595959"/>
                </a:solidFill>
              </a:rPr>
              <a:t>You will need to budget for maintenance/upkeep, property taxes, insurance and homeowner association (HOA) fees (if you are moving into a community that requires these).</a:t>
            </a:r>
          </a:p>
          <a:p>
            <a:pPr>
              <a:spcAft>
                <a:spcPts val="150"/>
              </a:spcAft>
            </a:pPr>
            <a:r>
              <a:rPr lang="en-US" b="1" dirty="0">
                <a:solidFill>
                  <a:srgbClr val="009CA6"/>
                </a:solidFill>
              </a:rPr>
              <a:t>Property Function</a:t>
            </a:r>
          </a:p>
          <a:p>
            <a:pPr marL="285750" indent="-285750">
              <a:spcAft>
                <a:spcPts val="150"/>
              </a:spcAft>
              <a:buFont typeface="Wingdings" panose="05000000000000000000" pitchFamily="2" charset="2"/>
              <a:buChar char="§"/>
            </a:pPr>
            <a:r>
              <a:rPr lang="en-US" sz="1600" dirty="0">
                <a:solidFill>
                  <a:srgbClr val="595959"/>
                </a:solidFill>
              </a:rPr>
              <a:t>Your property value may fluctuate, so it is important to stay focused on the long-term benefits of home ownership.</a:t>
            </a:r>
          </a:p>
          <a:p>
            <a:pPr>
              <a:spcAft>
                <a:spcPts val="150"/>
              </a:spcAft>
            </a:pPr>
            <a:r>
              <a:rPr lang="en-US" b="1" dirty="0">
                <a:solidFill>
                  <a:srgbClr val="009CA6"/>
                </a:solidFill>
              </a:rPr>
              <a:t>Limited Flexibility</a:t>
            </a:r>
          </a:p>
          <a:p>
            <a:pPr marL="285750" indent="-285750">
              <a:spcAft>
                <a:spcPts val="150"/>
              </a:spcAft>
              <a:buFont typeface="Wingdings" panose="05000000000000000000" pitchFamily="2" charset="2"/>
              <a:buChar char="§"/>
            </a:pPr>
            <a:r>
              <a:rPr lang="en-US" sz="1600" dirty="0">
                <a:solidFill>
                  <a:srgbClr val="595959"/>
                </a:solidFill>
              </a:rPr>
              <a:t>Can limit flexibility to relocate for a job or change neighborhoods.</a:t>
            </a:r>
          </a:p>
          <a:p>
            <a:pPr>
              <a:spcAft>
                <a:spcPts val="150"/>
              </a:spcAft>
            </a:pPr>
            <a:r>
              <a:rPr lang="en-US" b="1" dirty="0">
                <a:solidFill>
                  <a:srgbClr val="009CA6"/>
                </a:solidFill>
              </a:rPr>
              <a:t>Limited Budget</a:t>
            </a:r>
          </a:p>
          <a:p>
            <a:pPr marL="285750" indent="-285750">
              <a:spcAft>
                <a:spcPts val="150"/>
              </a:spcAft>
              <a:buFont typeface="Wingdings" panose="05000000000000000000" pitchFamily="2" charset="2"/>
              <a:buChar char="§"/>
            </a:pPr>
            <a:r>
              <a:rPr lang="en-US" sz="1600" dirty="0">
                <a:solidFill>
                  <a:srgbClr val="595959"/>
                </a:solidFill>
              </a:rPr>
              <a:t>May require you to more closely follow a budget.</a:t>
            </a: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5</a:t>
            </a:fld>
            <a:endParaRPr lang="en-US" dirty="0">
              <a:solidFill>
                <a:srgbClr val="595959"/>
              </a:solidFill>
            </a:endParaRPr>
          </a:p>
        </p:txBody>
      </p:sp>
      <p:sp>
        <p:nvSpPr>
          <p:cNvPr id="5" name="Title 1"/>
          <p:cNvSpPr txBox="1">
            <a:spLocks/>
          </p:cNvSpPr>
          <p:nvPr/>
        </p:nvSpPr>
        <p:spPr>
          <a:xfrm>
            <a:off x="1" y="0"/>
            <a:ext cx="5410200"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BENEFITS OF OWNING A HOME</a:t>
            </a:r>
          </a:p>
        </p:txBody>
      </p:sp>
    </p:spTree>
    <p:extLst>
      <p:ext uri="{BB962C8B-B14F-4D97-AF65-F5344CB8AC3E}">
        <p14:creationId xmlns:p14="http://schemas.microsoft.com/office/powerpoint/2010/main" val="378540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6488956"/>
          </a:xfrm>
          <a:prstGeom prst="rect">
            <a:avLst/>
          </a:prstGeom>
          <a:noFill/>
        </p:spPr>
        <p:txBody>
          <a:bodyPr wrap="square" rtlCol="0">
            <a:spAutoFit/>
          </a:bodyPr>
          <a:lstStyle/>
          <a:p>
            <a:pPr>
              <a:spcAft>
                <a:spcPts val="150"/>
              </a:spcAft>
            </a:pPr>
            <a:r>
              <a:rPr lang="en-US" sz="2000" b="1" dirty="0">
                <a:solidFill>
                  <a:srgbClr val="0057B8"/>
                </a:solidFill>
              </a:rPr>
              <a:t>Credit Scores</a:t>
            </a:r>
          </a:p>
          <a:p>
            <a:pPr>
              <a:spcAft>
                <a:spcPts val="150"/>
              </a:spcAft>
            </a:pPr>
            <a:r>
              <a:rPr lang="en-US" dirty="0">
                <a:solidFill>
                  <a:srgbClr val="595959"/>
                </a:solidFill>
              </a:rPr>
              <a:t>Credit bureaus provide credit unions your credit scores based on payment patterns and the nature of your credit use. </a:t>
            </a:r>
          </a:p>
          <a:p>
            <a:pPr>
              <a:spcAft>
                <a:spcPts val="150"/>
              </a:spcAft>
            </a:pPr>
            <a:endParaRPr lang="en-US" dirty="0">
              <a:solidFill>
                <a:srgbClr val="0070C0"/>
              </a:solidFill>
            </a:endParaRPr>
          </a:p>
          <a:p>
            <a:pPr>
              <a:spcAft>
                <a:spcPts val="150"/>
              </a:spcAft>
            </a:pPr>
            <a:r>
              <a:rPr lang="en-US" b="1" dirty="0">
                <a:solidFill>
                  <a:srgbClr val="009CA6"/>
                </a:solidFill>
              </a:rPr>
              <a:t>A credit score is calculated based on:</a:t>
            </a:r>
          </a:p>
          <a:p>
            <a:pPr marL="285750" indent="-285750">
              <a:spcAft>
                <a:spcPts val="150"/>
              </a:spcAft>
              <a:buFont typeface="Wingdings" panose="05000000000000000000" pitchFamily="2" charset="2"/>
              <a:buChar char="§"/>
            </a:pPr>
            <a:r>
              <a:rPr lang="en-US" sz="1600" dirty="0">
                <a:solidFill>
                  <a:srgbClr val="595959"/>
                </a:solidFill>
              </a:rPr>
              <a:t>Your previous credit performance.</a:t>
            </a:r>
          </a:p>
          <a:p>
            <a:pPr marL="285750" indent="-285750">
              <a:spcAft>
                <a:spcPts val="150"/>
              </a:spcAft>
              <a:buFont typeface="Wingdings" panose="05000000000000000000" pitchFamily="2" charset="2"/>
              <a:buChar char="§"/>
            </a:pPr>
            <a:r>
              <a:rPr lang="en-US" sz="1600" dirty="0">
                <a:solidFill>
                  <a:srgbClr val="595959"/>
                </a:solidFill>
              </a:rPr>
              <a:t>Current debt levels. </a:t>
            </a:r>
          </a:p>
          <a:p>
            <a:pPr marL="285750" indent="-285750">
              <a:spcAft>
                <a:spcPts val="150"/>
              </a:spcAft>
              <a:buFont typeface="Wingdings" panose="05000000000000000000" pitchFamily="2" charset="2"/>
              <a:buChar char="§"/>
            </a:pPr>
            <a:r>
              <a:rPr lang="en-US" sz="1600" dirty="0">
                <a:solidFill>
                  <a:srgbClr val="595959"/>
                </a:solidFill>
              </a:rPr>
              <a:t>The depth of your credit file: How far back your credit </a:t>
            </a:r>
            <a:br>
              <a:rPr lang="en-US" sz="1600" dirty="0">
                <a:solidFill>
                  <a:srgbClr val="595959"/>
                </a:solidFill>
              </a:rPr>
            </a:br>
            <a:r>
              <a:rPr lang="en-US" sz="1600" dirty="0">
                <a:solidFill>
                  <a:srgbClr val="595959"/>
                </a:solidFill>
              </a:rPr>
              <a:t>history runs and the amount of information on your </a:t>
            </a:r>
          </a:p>
          <a:p>
            <a:pPr marL="283464">
              <a:spcAft>
                <a:spcPts val="150"/>
              </a:spcAft>
            </a:pPr>
            <a:r>
              <a:rPr lang="en-US" sz="1600" dirty="0">
                <a:solidFill>
                  <a:srgbClr val="595959"/>
                </a:solidFill>
              </a:rPr>
              <a:t>payment patterns.</a:t>
            </a:r>
          </a:p>
          <a:p>
            <a:pPr marL="285750" indent="-285750">
              <a:spcAft>
                <a:spcPts val="150"/>
              </a:spcAft>
              <a:buFont typeface="Wingdings" panose="05000000000000000000" pitchFamily="2" charset="2"/>
              <a:buChar char="§"/>
            </a:pPr>
            <a:r>
              <a:rPr lang="en-US" sz="1600" dirty="0">
                <a:solidFill>
                  <a:srgbClr val="595959"/>
                </a:solidFill>
              </a:rPr>
              <a:t>Whether you have recently added new debt.</a:t>
            </a:r>
          </a:p>
          <a:p>
            <a:pPr marL="285750" indent="-285750">
              <a:spcAft>
                <a:spcPts val="150"/>
              </a:spcAft>
              <a:buFont typeface="Wingdings" panose="05000000000000000000" pitchFamily="2" charset="2"/>
              <a:buChar char="§"/>
            </a:pPr>
            <a:r>
              <a:rPr lang="en-US" sz="1600" dirty="0">
                <a:solidFill>
                  <a:srgbClr val="595959"/>
                </a:solidFill>
              </a:rPr>
              <a:t>The type and frequency of debts you take on.</a:t>
            </a:r>
          </a:p>
          <a:p>
            <a:pPr>
              <a:spcAft>
                <a:spcPts val="150"/>
              </a:spcAft>
            </a:pPr>
            <a:r>
              <a:rPr lang="en-US" dirty="0">
                <a:solidFill>
                  <a:srgbClr val="0070C0"/>
                </a:solidFill>
              </a:rPr>
              <a:t> </a:t>
            </a:r>
          </a:p>
          <a:p>
            <a:pPr>
              <a:spcAft>
                <a:spcPts val="150"/>
              </a:spcAft>
            </a:pPr>
            <a:r>
              <a:rPr lang="en-US" dirty="0">
                <a:solidFill>
                  <a:srgbClr val="0070C0"/>
                </a:solidFill>
              </a:rPr>
              <a:t> </a:t>
            </a: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a:p>
            <a:pPr>
              <a:spcAft>
                <a:spcPts val="150"/>
              </a:spcAft>
            </a:pPr>
            <a:endParaRPr lang="en-US" dirty="0">
              <a:solidFill>
                <a:srgbClr val="0070C0"/>
              </a:solidFill>
            </a:endParaRP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6</a:t>
            </a:fld>
            <a:endParaRPr lang="en-US" dirty="0">
              <a:solidFill>
                <a:srgbClr val="595959"/>
              </a:solidFill>
            </a:endParaRPr>
          </a:p>
        </p:txBody>
      </p:sp>
      <p:sp>
        <p:nvSpPr>
          <p:cNvPr id="14" name="Title 1"/>
          <p:cNvSpPr txBox="1">
            <a:spLocks/>
          </p:cNvSpPr>
          <p:nvPr/>
        </p:nvSpPr>
        <p:spPr>
          <a:xfrm>
            <a:off x="1" y="0"/>
            <a:ext cx="5410200"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CREDIT FUNDAMENTALS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438400"/>
            <a:ext cx="2920458" cy="3764356"/>
          </a:xfrm>
          <a:prstGeom prst="rect">
            <a:avLst/>
          </a:prstGeom>
        </p:spPr>
      </p:pic>
      <p:sp>
        <p:nvSpPr>
          <p:cNvPr id="5" name="Rectangle 4"/>
          <p:cNvSpPr/>
          <p:nvPr/>
        </p:nvSpPr>
        <p:spPr>
          <a:xfrm>
            <a:off x="5486400" y="6140823"/>
            <a:ext cx="3200400" cy="61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31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3590727"/>
          </a:xfrm>
          <a:prstGeom prst="rect">
            <a:avLst/>
          </a:prstGeom>
          <a:noFill/>
        </p:spPr>
        <p:txBody>
          <a:bodyPr wrap="square" rtlCol="0">
            <a:spAutoFit/>
          </a:bodyPr>
          <a:lstStyle/>
          <a:p>
            <a:pPr>
              <a:spcAft>
                <a:spcPts val="150"/>
              </a:spcAft>
            </a:pPr>
            <a:r>
              <a:rPr lang="en-US" sz="2000" b="1" dirty="0">
                <a:solidFill>
                  <a:srgbClr val="0057B8"/>
                </a:solidFill>
              </a:rPr>
              <a:t>How to Improve or Protect Your Credit Profile:</a:t>
            </a:r>
          </a:p>
          <a:p>
            <a:pPr marL="285750" indent="-285750">
              <a:spcAft>
                <a:spcPts val="150"/>
              </a:spcAft>
              <a:buFont typeface="Wingdings" panose="05000000000000000000" pitchFamily="2" charset="2"/>
              <a:buChar char="§"/>
            </a:pPr>
            <a:r>
              <a:rPr lang="en-US" dirty="0">
                <a:solidFill>
                  <a:srgbClr val="595959"/>
                </a:solidFill>
              </a:rPr>
              <a:t>Pay your bills on time and include at least the minimum amount due. </a:t>
            </a:r>
          </a:p>
          <a:p>
            <a:pPr marL="285750" indent="-285750">
              <a:spcAft>
                <a:spcPts val="150"/>
              </a:spcAft>
              <a:buFont typeface="Wingdings" panose="05000000000000000000" pitchFamily="2" charset="2"/>
              <a:buChar char="§"/>
            </a:pPr>
            <a:r>
              <a:rPr lang="en-US" dirty="0">
                <a:solidFill>
                  <a:srgbClr val="595959"/>
                </a:solidFill>
              </a:rPr>
              <a:t>Don’t “max out” your credit cards.</a:t>
            </a:r>
          </a:p>
          <a:p>
            <a:pPr marL="285750" indent="-285750">
              <a:spcAft>
                <a:spcPts val="150"/>
              </a:spcAft>
              <a:buFont typeface="Wingdings" panose="05000000000000000000" pitchFamily="2" charset="2"/>
              <a:buChar char="§"/>
            </a:pPr>
            <a:r>
              <a:rPr lang="en-US" dirty="0">
                <a:solidFill>
                  <a:srgbClr val="595959"/>
                </a:solidFill>
              </a:rPr>
              <a:t>Limit the number of credit cards you have.</a:t>
            </a:r>
          </a:p>
          <a:p>
            <a:pPr marL="285750" indent="-285750">
              <a:spcAft>
                <a:spcPts val="150"/>
              </a:spcAft>
              <a:buFont typeface="Wingdings" panose="05000000000000000000" pitchFamily="2" charset="2"/>
              <a:buChar char="§"/>
            </a:pPr>
            <a:r>
              <a:rPr lang="en-US" dirty="0">
                <a:solidFill>
                  <a:srgbClr val="595959"/>
                </a:solidFill>
              </a:rPr>
              <a:t>Avoid impulse buying on major purchases.</a:t>
            </a:r>
          </a:p>
          <a:p>
            <a:pPr marL="285750" indent="-285750">
              <a:spcAft>
                <a:spcPts val="150"/>
              </a:spcAft>
              <a:buFont typeface="Wingdings" panose="05000000000000000000" pitchFamily="2" charset="2"/>
              <a:buChar char="§"/>
            </a:pPr>
            <a:r>
              <a:rPr lang="en-US" dirty="0">
                <a:solidFill>
                  <a:srgbClr val="595959"/>
                </a:solidFill>
              </a:rPr>
              <a:t>You are responsible for all joint accounts opened with another individual and for all loans on which you’re the co-signer. </a:t>
            </a:r>
          </a:p>
          <a:p>
            <a:pPr marL="742950" lvl="1" indent="-285750">
              <a:spcAft>
                <a:spcPts val="150"/>
              </a:spcAft>
              <a:buFont typeface="Calibri" panose="020F0502020204030204" pitchFamily="34" charset="0"/>
              <a:buChar char="-"/>
            </a:pPr>
            <a:r>
              <a:rPr lang="en-US" sz="1600" dirty="0">
                <a:solidFill>
                  <a:srgbClr val="595959"/>
                </a:solidFill>
              </a:rPr>
              <a:t>Co-signing a loan is generally not a good idea. If an individual requires a co-signer, it’s likely an indication that he or she can’t afford the loan. </a:t>
            </a:r>
          </a:p>
          <a:p>
            <a:pPr marL="285750" indent="-285750">
              <a:spcAft>
                <a:spcPts val="150"/>
              </a:spcAft>
              <a:buFont typeface="Wingdings" panose="05000000000000000000" pitchFamily="2" charset="2"/>
              <a:buChar char="§"/>
            </a:pPr>
            <a:r>
              <a:rPr lang="en-US" dirty="0">
                <a:solidFill>
                  <a:srgbClr val="595959"/>
                </a:solidFill>
              </a:rPr>
              <a:t>Review your credit report at least once each year. Get reports from several major credit agencies. </a:t>
            </a:r>
          </a:p>
          <a:p>
            <a:pPr marL="285750" indent="-285750">
              <a:spcAft>
                <a:spcPts val="150"/>
              </a:spcAft>
              <a:buFont typeface="Wingdings" panose="05000000000000000000" pitchFamily="2" charset="2"/>
              <a:buChar char="§"/>
            </a:pPr>
            <a:r>
              <a:rPr lang="en-US" dirty="0">
                <a:solidFill>
                  <a:srgbClr val="595959"/>
                </a:solidFill>
              </a:rPr>
              <a:t>Treat student loans like any other debt and pay on time. </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7</a:t>
            </a:fld>
            <a:endParaRPr lang="en-US" dirty="0">
              <a:solidFill>
                <a:srgbClr val="595959"/>
              </a:solidFill>
            </a:endParaRPr>
          </a:p>
        </p:txBody>
      </p:sp>
      <p:sp>
        <p:nvSpPr>
          <p:cNvPr id="6" name="Title 1"/>
          <p:cNvSpPr txBox="1">
            <a:spLocks/>
          </p:cNvSpPr>
          <p:nvPr/>
        </p:nvSpPr>
        <p:spPr>
          <a:xfrm>
            <a:off x="1" y="0"/>
            <a:ext cx="5410200"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7B8"/>
                </a:solidFill>
              </a:rPr>
              <a:t>CREDIT FUNDAMENTALS</a:t>
            </a:r>
          </a:p>
        </p:txBody>
      </p:sp>
    </p:spTree>
    <p:extLst>
      <p:ext uri="{BB962C8B-B14F-4D97-AF65-F5344CB8AC3E}">
        <p14:creationId xmlns:p14="http://schemas.microsoft.com/office/powerpoint/2010/main" val="373484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4514056"/>
          </a:xfrm>
          <a:prstGeom prst="rect">
            <a:avLst/>
          </a:prstGeom>
          <a:noFill/>
        </p:spPr>
        <p:txBody>
          <a:bodyPr wrap="square" rtlCol="0">
            <a:spAutoFit/>
          </a:bodyPr>
          <a:lstStyle/>
          <a:p>
            <a:pPr>
              <a:spcAft>
                <a:spcPts val="150"/>
              </a:spcAft>
            </a:pPr>
            <a:r>
              <a:rPr lang="en-US" sz="2000" b="1" dirty="0">
                <a:solidFill>
                  <a:srgbClr val="0054BB"/>
                </a:solidFill>
              </a:rPr>
              <a:t>Length/Term of the Mortgage</a:t>
            </a:r>
          </a:p>
          <a:p>
            <a:pPr marL="285750" indent="-285750">
              <a:spcAft>
                <a:spcPts val="150"/>
              </a:spcAft>
              <a:buFont typeface="Wingdings" panose="05000000000000000000" pitchFamily="2" charset="2"/>
              <a:buChar char="§"/>
            </a:pPr>
            <a:r>
              <a:rPr lang="en-US" sz="1700" dirty="0">
                <a:solidFill>
                  <a:srgbClr val="595959"/>
                </a:solidFill>
              </a:rPr>
              <a:t>The period of time during which you pay back the loan will also determine the amount of your payment. The longer the term of the loan, the lower the mortgage payments. For that reason, many first-time homebuyers prefer a 30-year loan. However, rates for shorter terms (including 15-year loans) are generally lower and build equity faster.</a:t>
            </a:r>
            <a:endParaRPr lang="en-US" dirty="0">
              <a:solidFill>
                <a:srgbClr val="595959"/>
              </a:solidFill>
            </a:endParaRPr>
          </a:p>
          <a:p>
            <a:pPr>
              <a:spcAft>
                <a:spcPts val="150"/>
              </a:spcAft>
            </a:pPr>
            <a:r>
              <a:rPr lang="en-US" sz="2000" b="1" dirty="0">
                <a:solidFill>
                  <a:srgbClr val="0054BB"/>
                </a:solidFill>
              </a:rPr>
              <a:t>Components of a Mortgage Payment: PITIA</a:t>
            </a:r>
          </a:p>
          <a:p>
            <a:pPr marL="285750" indent="-285750">
              <a:spcAft>
                <a:spcPts val="150"/>
              </a:spcAft>
              <a:buFont typeface="Wingdings" panose="05000000000000000000" pitchFamily="2" charset="2"/>
              <a:buChar char="§"/>
            </a:pPr>
            <a:r>
              <a:rPr lang="en-US" sz="1700" dirty="0">
                <a:solidFill>
                  <a:srgbClr val="595959"/>
                </a:solidFill>
              </a:rPr>
              <a:t>P stands for Principal or the amount you borrowed.</a:t>
            </a:r>
          </a:p>
          <a:p>
            <a:pPr marL="285750" indent="-285750">
              <a:spcAft>
                <a:spcPts val="150"/>
              </a:spcAft>
              <a:buFont typeface="Wingdings" panose="05000000000000000000" pitchFamily="2" charset="2"/>
              <a:buChar char="§"/>
            </a:pPr>
            <a:r>
              <a:rPr lang="en-US" sz="1700" dirty="0">
                <a:solidFill>
                  <a:srgbClr val="595959"/>
                </a:solidFill>
              </a:rPr>
              <a:t>I stands for Interest.</a:t>
            </a:r>
          </a:p>
          <a:p>
            <a:pPr marL="742950" lvl="1" indent="-285750">
              <a:spcAft>
                <a:spcPts val="150"/>
              </a:spcAft>
              <a:buFont typeface="Calibri" panose="020F0502020204030204" pitchFamily="34" charset="0"/>
              <a:buChar char="-"/>
            </a:pPr>
            <a:r>
              <a:rPr lang="en-US" sz="1600" dirty="0">
                <a:solidFill>
                  <a:srgbClr val="595959"/>
                </a:solidFill>
              </a:rPr>
              <a:t>Credit unions charge interest on the money you are borrowing. The interest generally reflects prevailing market rates based on investor demands.</a:t>
            </a:r>
          </a:p>
          <a:p>
            <a:pPr marL="285750" indent="-285750">
              <a:spcAft>
                <a:spcPts val="150"/>
              </a:spcAft>
              <a:buFont typeface="Wingdings" panose="05000000000000000000" pitchFamily="2" charset="2"/>
              <a:buChar char="§"/>
            </a:pPr>
            <a:r>
              <a:rPr lang="en-US" sz="1700" dirty="0">
                <a:solidFill>
                  <a:srgbClr val="595959"/>
                </a:solidFill>
              </a:rPr>
              <a:t>T is for Taxes.</a:t>
            </a:r>
          </a:p>
          <a:p>
            <a:pPr marL="742950" lvl="1" indent="-285750">
              <a:spcAft>
                <a:spcPts val="150"/>
              </a:spcAft>
              <a:buFont typeface="Calibri" panose="020F0502020204030204" pitchFamily="34" charset="0"/>
              <a:buChar char="-"/>
            </a:pPr>
            <a:r>
              <a:rPr lang="en-US" sz="1600" dirty="0">
                <a:solidFill>
                  <a:srgbClr val="595959"/>
                </a:solidFill>
              </a:rPr>
              <a:t>Property Taxes.</a:t>
            </a:r>
          </a:p>
          <a:p>
            <a:pPr marL="285750" indent="-285750">
              <a:spcAft>
                <a:spcPts val="150"/>
              </a:spcAft>
              <a:buFont typeface="Wingdings" panose="05000000000000000000" pitchFamily="2" charset="2"/>
              <a:buChar char="§"/>
            </a:pPr>
            <a:r>
              <a:rPr lang="en-US" sz="1700" dirty="0">
                <a:solidFill>
                  <a:srgbClr val="595959"/>
                </a:solidFill>
              </a:rPr>
              <a:t>I (Final I) represents Insurance.</a:t>
            </a:r>
          </a:p>
          <a:p>
            <a:pPr marL="742950" lvl="1" indent="-285750">
              <a:buFont typeface="Calibri" panose="020F0502020204030204" pitchFamily="34" charset="0"/>
              <a:buChar char="-"/>
            </a:pPr>
            <a:r>
              <a:rPr lang="en-US" sz="1600" dirty="0">
                <a:solidFill>
                  <a:srgbClr val="595959"/>
                </a:solidFill>
              </a:rPr>
              <a:t>Homeowners insurance premiums (hazard insurance) is mandatory.</a:t>
            </a:r>
          </a:p>
          <a:p>
            <a:pPr marL="285750" indent="-285750">
              <a:buFont typeface="Wingdings" panose="05000000000000000000" pitchFamily="2" charset="2"/>
              <a:buChar char="§"/>
            </a:pPr>
            <a:r>
              <a:rPr lang="en-US" sz="1700" dirty="0">
                <a:solidFill>
                  <a:srgbClr val="595959"/>
                </a:solidFill>
              </a:rPr>
              <a:t>A stands for Association, as in homeowner association.</a:t>
            </a:r>
          </a:p>
          <a:p>
            <a:pPr marL="742950" lvl="1" indent="-285750">
              <a:buFont typeface="Calibri" panose="020F0502020204030204" pitchFamily="34" charset="0"/>
              <a:buChar char="-"/>
            </a:pPr>
            <a:r>
              <a:rPr lang="en-US" sz="1600" dirty="0">
                <a:solidFill>
                  <a:srgbClr val="595959"/>
                </a:solidFill>
              </a:rPr>
              <a:t>For some residential properties, HOA dues are required.</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8</a:t>
            </a:fld>
            <a:endParaRPr lang="en-US" dirty="0">
              <a:solidFill>
                <a:srgbClr val="595959"/>
              </a:solidFill>
            </a:endParaRPr>
          </a:p>
        </p:txBody>
      </p:sp>
      <p:sp>
        <p:nvSpPr>
          <p:cNvPr id="14" name="Title 1"/>
          <p:cNvSpPr txBox="1">
            <a:spLocks/>
          </p:cNvSpPr>
          <p:nvPr/>
        </p:nvSpPr>
        <p:spPr>
          <a:xfrm>
            <a:off x="1" y="0"/>
            <a:ext cx="5410199"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4BB"/>
                </a:solidFill>
              </a:rPr>
              <a:t>MORTGAGE BASICS</a:t>
            </a:r>
          </a:p>
        </p:txBody>
      </p:sp>
    </p:spTree>
    <p:extLst>
      <p:ext uri="{BB962C8B-B14F-4D97-AF65-F5344CB8AC3E}">
        <p14:creationId xmlns:p14="http://schemas.microsoft.com/office/powerpoint/2010/main" val="293193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869" y="1350526"/>
            <a:ext cx="8397542" cy="4657685"/>
          </a:xfrm>
          <a:prstGeom prst="rect">
            <a:avLst/>
          </a:prstGeom>
          <a:noFill/>
        </p:spPr>
        <p:txBody>
          <a:bodyPr wrap="square" rtlCol="0">
            <a:spAutoFit/>
          </a:bodyPr>
          <a:lstStyle/>
          <a:p>
            <a:pPr>
              <a:spcAft>
                <a:spcPts val="150"/>
              </a:spcAft>
            </a:pPr>
            <a:r>
              <a:rPr lang="en-US" sz="2000" b="1" dirty="0">
                <a:solidFill>
                  <a:srgbClr val="0054BB"/>
                </a:solidFill>
              </a:rPr>
              <a:t>Fixed Rate vs. Adjustable Rate</a:t>
            </a:r>
          </a:p>
          <a:p>
            <a:pPr marL="285750" indent="-285750">
              <a:buFont typeface="Wingdings" panose="05000000000000000000" pitchFamily="2" charset="2"/>
              <a:buChar char="§"/>
            </a:pPr>
            <a:r>
              <a:rPr lang="en-US" sz="1700" spc="-30" dirty="0">
                <a:solidFill>
                  <a:srgbClr val="595959"/>
                </a:solidFill>
              </a:rPr>
              <a:t>With a fixed-rate loan, the interest rate charged by the credit union never changes over the life of the loan. That means the P (principal) and I (interest rate) portion of your PITIA payment will not change. However, the T (taxes) and I (insurance) portions may change if your taxes or insurance premium change. Many people prefer the stability of a fixed-rate loan.</a:t>
            </a:r>
          </a:p>
          <a:p>
            <a:pPr marL="285750" indent="-285750">
              <a:buFont typeface="Wingdings" panose="05000000000000000000" pitchFamily="2" charset="2"/>
              <a:buChar char="§"/>
            </a:pPr>
            <a:r>
              <a:rPr lang="en-US" sz="1700" dirty="0">
                <a:solidFill>
                  <a:srgbClr val="595959"/>
                </a:solidFill>
              </a:rPr>
              <a:t>With an adjustable-rate loan, the interest rate can increase or decrease. There are a large variety of adjustable-rate mortgages (ARMs).</a:t>
            </a:r>
          </a:p>
          <a:p>
            <a:r>
              <a:rPr lang="en-US" sz="2000" b="1" dirty="0">
                <a:solidFill>
                  <a:srgbClr val="0054BB"/>
                </a:solidFill>
              </a:rPr>
              <a:t>Government Loans vs. Conventional Loans</a:t>
            </a:r>
          </a:p>
          <a:p>
            <a:pPr marL="285750" indent="-285750">
              <a:buFont typeface="Wingdings" panose="05000000000000000000" pitchFamily="2" charset="2"/>
              <a:buChar char="§"/>
            </a:pPr>
            <a:r>
              <a:rPr lang="en-US" sz="1700" dirty="0">
                <a:solidFill>
                  <a:srgbClr val="595959"/>
                </a:solidFill>
              </a:rPr>
              <a:t>Government loans include VA loans guaranteed by the Veterans Administration, FHA (Federal Housing Administration) loans administered by the U.S. Department of Housing and Urban Development (HUD) and USDA Rural Loans insured by the U.S. Department of Agriculture.</a:t>
            </a:r>
          </a:p>
          <a:p>
            <a:pPr marL="285750" indent="-285750">
              <a:buFont typeface="Wingdings" panose="05000000000000000000" pitchFamily="2" charset="2"/>
              <a:buChar char="§"/>
            </a:pPr>
            <a:r>
              <a:rPr lang="en-US" sz="1700" dirty="0">
                <a:solidFill>
                  <a:srgbClr val="595959"/>
                </a:solidFill>
              </a:rPr>
              <a:t>If a loan is not insured or guaranteed by a government agency, it is considered to be a conventional loan. These loans are often purchased by Fannie Mae and Freddie Mac, although this purchase is typically invisible to the member. If you have less than a 20% down payment, you will likely need private Ml. The advantage of Ml is that you need less upfront cash and can buy your home sooner.</a:t>
            </a:r>
          </a:p>
        </p:txBody>
      </p:sp>
      <p:sp>
        <p:nvSpPr>
          <p:cNvPr id="10" name="Slide Number Placeholder 5"/>
          <p:cNvSpPr>
            <a:spLocks noGrp="1"/>
          </p:cNvSpPr>
          <p:nvPr>
            <p:ph type="sldNum" sz="quarter" idx="12"/>
          </p:nvPr>
        </p:nvSpPr>
        <p:spPr>
          <a:xfrm>
            <a:off x="67056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4F46-1536-4295-9881-26F0A5261FF2}" type="slidenum">
              <a:rPr lang="en-US" smtClean="0">
                <a:solidFill>
                  <a:srgbClr val="595959"/>
                </a:solidFill>
              </a:rPr>
              <a:t>9</a:t>
            </a:fld>
            <a:endParaRPr lang="en-US" dirty="0">
              <a:solidFill>
                <a:srgbClr val="595959"/>
              </a:solidFill>
            </a:endParaRPr>
          </a:p>
        </p:txBody>
      </p:sp>
      <p:sp>
        <p:nvSpPr>
          <p:cNvPr id="14" name="Title 1"/>
          <p:cNvSpPr txBox="1">
            <a:spLocks/>
          </p:cNvSpPr>
          <p:nvPr/>
        </p:nvSpPr>
        <p:spPr>
          <a:xfrm>
            <a:off x="0" y="0"/>
            <a:ext cx="6536267" cy="1066800"/>
          </a:xfrm>
          <a:prstGeom prst="rect">
            <a:avLst/>
          </a:prstGeom>
        </p:spPr>
        <p:txBody>
          <a:bodyPr vert="horz" lIns="347472" tIns="0" rIns="0" bIns="0" rtlCol="0" anchor="ctr" anchorCtr="0">
            <a:normAutofit/>
          </a:bodyPr>
          <a:lstStyle>
            <a:lvl1pPr algn="l" defTabSz="914400" rtl="0" eaLnBrk="1" latinLnBrk="0" hangingPunct="1">
              <a:spcBef>
                <a:spcPct val="0"/>
              </a:spcBef>
              <a:buNone/>
              <a:defRPr sz="3000" b="1" kern="1200">
                <a:solidFill>
                  <a:schemeClr val="bg2"/>
                </a:solidFill>
                <a:latin typeface="+mj-lt"/>
                <a:ea typeface="+mj-ea"/>
                <a:cs typeface="+mj-cs"/>
              </a:defRPr>
            </a:lvl1pPr>
          </a:lstStyle>
          <a:p>
            <a:r>
              <a:rPr lang="en-US" sz="2800" dirty="0">
                <a:solidFill>
                  <a:srgbClr val="0054BB"/>
                </a:solidFill>
              </a:rPr>
              <a:t>MORTGAGE BASICS</a:t>
            </a:r>
          </a:p>
        </p:txBody>
      </p:sp>
    </p:spTree>
    <p:extLst>
      <p:ext uri="{BB962C8B-B14F-4D97-AF65-F5344CB8AC3E}">
        <p14:creationId xmlns:p14="http://schemas.microsoft.com/office/powerpoint/2010/main" val="2590026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21837</TotalTime>
  <Words>3090</Words>
  <Application>Microsoft Office PowerPoint</Application>
  <PresentationFormat>On-screen Show (4:3)</PresentationFormat>
  <Paragraphs>275</Paragraphs>
  <Slides>26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Yuen, Jordan</dc:creator>
  <cp:lastModifiedBy>Auzenne, Tomaseena</cp:lastModifiedBy>
  <cp:revision>406</cp:revision>
  <dcterms:created xsi:type="dcterms:W3CDTF">2018-04-06T23:14:51Z</dcterms:created>
  <dcterms:modified xsi:type="dcterms:W3CDTF">2020-08-21T16:00:42Z</dcterms:modified>
</cp:coreProperties>
</file>